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sldIdLst>
    <p:sldId id="859" r:id="rId2"/>
    <p:sldId id="1140" r:id="rId3"/>
    <p:sldId id="1142" r:id="rId4"/>
    <p:sldId id="1143" r:id="rId5"/>
    <p:sldId id="1169" r:id="rId6"/>
    <p:sldId id="1170" r:id="rId7"/>
    <p:sldId id="1171" r:id="rId8"/>
    <p:sldId id="1172" r:id="rId9"/>
    <p:sldId id="1173" r:id="rId10"/>
    <p:sldId id="1174" r:id="rId11"/>
    <p:sldId id="1175" r:id="rId12"/>
    <p:sldId id="1176" r:id="rId13"/>
    <p:sldId id="1177" r:id="rId14"/>
    <p:sldId id="1178" r:id="rId15"/>
    <p:sldId id="1179" r:id="rId16"/>
    <p:sldId id="1180" r:id="rId17"/>
    <p:sldId id="1181" r:id="rId18"/>
    <p:sldId id="1182" r:id="rId19"/>
    <p:sldId id="1183" r:id="rId20"/>
    <p:sldId id="1184" r:id="rId21"/>
    <p:sldId id="1185" r:id="rId22"/>
    <p:sldId id="1186" r:id="rId23"/>
    <p:sldId id="1187" r:id="rId24"/>
    <p:sldId id="1188" r:id="rId25"/>
    <p:sldId id="1144" r:id="rId26"/>
    <p:sldId id="1145" r:id="rId27"/>
    <p:sldId id="1146" r:id="rId28"/>
    <p:sldId id="1147" r:id="rId29"/>
    <p:sldId id="1148" r:id="rId30"/>
    <p:sldId id="1149" r:id="rId31"/>
    <p:sldId id="1150" r:id="rId32"/>
    <p:sldId id="1151" r:id="rId33"/>
    <p:sldId id="1152" r:id="rId34"/>
    <p:sldId id="1153" r:id="rId35"/>
    <p:sldId id="1154" r:id="rId36"/>
    <p:sldId id="1155" r:id="rId37"/>
    <p:sldId id="1156" r:id="rId38"/>
    <p:sldId id="1157" r:id="rId39"/>
    <p:sldId id="1158" r:id="rId40"/>
    <p:sldId id="1159" r:id="rId41"/>
    <p:sldId id="1160" r:id="rId4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06" autoAdjust="0"/>
  </p:normalViewPr>
  <p:slideViewPr>
    <p:cSldViewPr>
      <p:cViewPr varScale="1">
        <p:scale>
          <a:sx n="111" d="100"/>
          <a:sy n="111" d="100"/>
        </p:scale>
        <p:origin x="58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福建省中考试卷精选物理</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0.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700808"/>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B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质检卷</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2996952"/>
            <a:ext cx="11523345" cy="1049454"/>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7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B07  </a:t>
            </a:r>
            <a:r>
              <a:rPr lang="zh-CN" altLang="en-US" sz="47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南平</a:t>
            </a:r>
            <a:r>
              <a:rPr lang="zh-CN" altLang="en-US" sz="47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市</a:t>
            </a:r>
            <a:r>
              <a:rPr lang="en-US" altLang="zh-CN" sz="47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2025</a:t>
            </a:r>
            <a:r>
              <a:rPr lang="zh-CN" altLang="en-US" sz="47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年初中毕业班适应性检测</a:t>
            </a:r>
            <a:endParaRPr lang="zh-CN" altLang="en-US" sz="47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70482"/>
          </a:xfrm>
        </p:spPr>
        <p:txBody>
          <a:bodyPr/>
          <a:lstStyle/>
          <a:p>
            <a:pPr>
              <a:spcAft>
                <a:spcPts val="0"/>
              </a:spcAft>
            </a:pP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如图所示，若不计弹簧测力计和细线的重力，并忽略摩擦，则水平拉力</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N</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时，弹簧测力计</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的示数分别为（　　）</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dirty="0" smtClean="0">
                <a:solidFill>
                  <a:srgbClr val="000000"/>
                </a:solidFill>
                <a:ea typeface="宋体" panose="02010600030101010101" pitchFamily="2" charset="-122"/>
                <a:cs typeface="Times New Roman" panose="02020603050405020304" pitchFamily="18" charset="0"/>
              </a:rPr>
              <a:t>.</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N	B</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dirty="0">
                <a:solidFill>
                  <a:srgbClr val="000000"/>
                </a:solidFill>
                <a:ea typeface="宋体" panose="02010600030101010101" pitchFamily="2" charset="-122"/>
                <a:cs typeface="Times New Roman" panose="02020603050405020304" pitchFamily="18" charset="0"/>
              </a:rPr>
              <a:t>2.</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N</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dirty="0">
                <a:solidFill>
                  <a:srgbClr val="000000"/>
                </a:solidFill>
                <a:ea typeface="宋体" panose="02010600030101010101" pitchFamily="2" charset="-122"/>
                <a:cs typeface="Times New Roman" panose="02020603050405020304" pitchFamily="18" charset="0"/>
              </a:rPr>
              <a:t>.</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N</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dirty="0">
                <a:solidFill>
                  <a:srgbClr val="000000"/>
                </a:solidFill>
                <a:ea typeface="宋体" panose="02010600030101010101" pitchFamily="2" charset="-122"/>
                <a:cs typeface="Times New Roman" panose="02020603050405020304" pitchFamily="18" charset="0"/>
              </a:rPr>
              <a:t>.</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kern="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dirty="0">
                <a:solidFill>
                  <a:srgbClr val="000000"/>
                </a:solidFill>
                <a:ea typeface="宋体" panose="02010600030101010101" pitchFamily="2" charset="-122"/>
                <a:cs typeface="Times New Roman" panose="02020603050405020304" pitchFamily="18" charset="0"/>
              </a:rPr>
              <a:t>.</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232638" y="3105835"/>
            <a:ext cx="1723549" cy="576248"/>
          </a:xfrm>
          <a:prstGeom prst="rect">
            <a:avLst/>
          </a:prstGeom>
        </p:spPr>
        <p:txBody>
          <a:bodyPr wrap="none">
            <a:spAutoFit/>
          </a:bodyPr>
          <a:lstStyle/>
          <a:p>
            <a:pPr algn="just">
              <a:lnSpc>
                <a:spcPct val="150000"/>
              </a:lnSpc>
              <a:spcAft>
                <a:spcPts val="0"/>
              </a:spcAft>
            </a:pPr>
            <a:r>
              <a:rPr lang="zh-CN" altLang="zh-CN" sz="2400" b="0" kern="100" dirty="0">
                <a:solidFill>
                  <a:srgbClr val="000000"/>
                </a:solidFill>
                <a:cs typeface="Times New Roman" panose="02020603050405020304" pitchFamily="18" charset="0"/>
              </a:rPr>
              <a:t>（第</a:t>
            </a:r>
            <a:r>
              <a:rPr lang="en-US" altLang="zh-CN" sz="2400" b="0" kern="100" dirty="0">
                <a:solidFill>
                  <a:srgbClr val="000000"/>
                </a:solidFill>
                <a:ea typeface="楷体" panose="02010609060101010101" pitchFamily="49" charset="-122"/>
                <a:cs typeface="Times New Roman" panose="02020603050405020304" pitchFamily="18" charset="0"/>
              </a:rPr>
              <a:t>12</a:t>
            </a:r>
            <a:r>
              <a:rPr lang="zh-CN" altLang="zh-CN" sz="2400" b="0" kern="100" dirty="0">
                <a:solidFill>
                  <a:srgbClr val="000000"/>
                </a:solidFill>
                <a:cs typeface="Times New Roman" panose="02020603050405020304" pitchFamily="18" charset="0"/>
              </a:rPr>
              <a:t>题）</a:t>
            </a:r>
            <a:endParaRPr lang="zh-CN" altLang="zh-CN" sz="1400" b="0" kern="100" dirty="0">
              <a:cs typeface="Times New Roman" panose="02020603050405020304" pitchFamily="18" charset="0"/>
            </a:endParaRPr>
          </a:p>
        </p:txBody>
      </p:sp>
      <p:sp>
        <p:nvSpPr>
          <p:cNvPr id="5" name="矩形 4"/>
          <p:cNvSpPr/>
          <p:nvPr/>
        </p:nvSpPr>
        <p:spPr>
          <a:xfrm>
            <a:off x="5447134" y="1412776"/>
            <a:ext cx="389850" cy="461665"/>
          </a:xfrm>
          <a:prstGeom prst="rect">
            <a:avLst/>
          </a:prstGeom>
        </p:spPr>
        <p:txBody>
          <a:bodyPr wrap="none">
            <a:spAutoFit/>
          </a:bodyPr>
          <a:lstStyle/>
          <a:p>
            <a:r>
              <a:rPr lang="en-US" altLang="zh-CN" sz="2400" smtClean="0">
                <a:ea typeface="等线" panose="02010600030101010101" pitchFamily="2" charset="-122"/>
              </a:rPr>
              <a:t>B</a:t>
            </a:r>
            <a:endParaRPr lang="zh-CN" altLang="en-US"/>
          </a:p>
        </p:txBody>
      </p:sp>
      <p:pic>
        <p:nvPicPr>
          <p:cNvPr id="6" name="图片 5"/>
          <p:cNvPicPr>
            <a:picLocks noChangeAspect="1"/>
          </p:cNvPicPr>
          <p:nvPr/>
        </p:nvPicPr>
        <p:blipFill>
          <a:blip r:embed="rId2"/>
          <a:stretch>
            <a:fillRect/>
          </a:stretch>
        </p:blipFill>
        <p:spPr>
          <a:xfrm>
            <a:off x="1918742" y="2137773"/>
            <a:ext cx="8636014" cy="919965"/>
          </a:xfrm>
          <a:prstGeom prst="rect">
            <a:avLst/>
          </a:prstGeom>
        </p:spPr>
      </p:pic>
    </p:spTree>
    <p:extLst>
      <p:ext uri="{BB962C8B-B14F-4D97-AF65-F5344CB8AC3E}">
        <p14:creationId xmlns:p14="http://schemas.microsoft.com/office/powerpoint/2010/main" val="190109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708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如图所示，闭合开关，两只灯泡都不亮，在不拆开导线的情况下，将电压表的</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接电源</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依次试触</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接线柱，发现电压表示数前后两次均接近</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故障可能是（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电源断路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450340" y="4691165"/>
            <a:ext cx="1723549" cy="576248"/>
          </a:xfrm>
          <a:prstGeom prst="rect">
            <a:avLst/>
          </a:prstGeom>
        </p:spPr>
        <p:txBody>
          <a:bodyPr wrap="none">
            <a:spAutoFit/>
          </a:bodyPr>
          <a:lstStyle/>
          <a:p>
            <a:pPr algn="just">
              <a:lnSpc>
                <a:spcPct val="150000"/>
              </a:lnSpc>
              <a:spcAft>
                <a:spcPts val="0"/>
              </a:spcAft>
            </a:pPr>
            <a:r>
              <a:rPr lang="zh-CN" altLang="zh-CN" sz="2400" b="0" kern="100" smtClean="0">
                <a:solidFill>
                  <a:srgbClr val="000000"/>
                </a:solidFill>
                <a:cs typeface="Times New Roman" panose="02020603050405020304" pitchFamily="18" charset="0"/>
              </a:rPr>
              <a:t>（第</a:t>
            </a:r>
            <a:r>
              <a:rPr lang="en-US" altLang="zh-CN" sz="2400" b="0" kern="100" smtClean="0">
                <a:solidFill>
                  <a:srgbClr val="000000"/>
                </a:solidFill>
                <a:cs typeface="Times New Roman" panose="02020603050405020304" pitchFamily="18" charset="0"/>
              </a:rPr>
              <a:t>13</a:t>
            </a:r>
            <a:r>
              <a:rPr lang="zh-CN" altLang="zh-CN" sz="2400" b="0" kern="100" smtClean="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3" name="矩形 2"/>
          <p:cNvSpPr/>
          <p:nvPr/>
        </p:nvSpPr>
        <p:spPr>
          <a:xfrm>
            <a:off x="1774726" y="1916832"/>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pic>
        <p:nvPicPr>
          <p:cNvPr id="6" name="图片 5"/>
          <p:cNvPicPr>
            <a:picLocks noChangeAspect="1"/>
          </p:cNvPicPr>
          <p:nvPr/>
        </p:nvPicPr>
        <p:blipFill>
          <a:blip r:embed="rId2"/>
          <a:stretch>
            <a:fillRect/>
          </a:stretch>
        </p:blipFill>
        <p:spPr>
          <a:xfrm>
            <a:off x="3655382" y="2315843"/>
            <a:ext cx="4879649" cy="2226314"/>
          </a:xfrm>
          <a:prstGeom prst="rect">
            <a:avLst/>
          </a:prstGeom>
        </p:spPr>
      </p:pic>
    </p:spTree>
    <p:extLst>
      <p:ext uri="{BB962C8B-B14F-4D97-AF65-F5344CB8AC3E}">
        <p14:creationId xmlns:p14="http://schemas.microsoft.com/office/powerpoint/2010/main" val="222009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如图甲所示，水平桌面上放置圆柱形容器，容器内放置底面积为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cm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的圆柱形木块</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缓慢向容器中注水，水对容器底的压强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与所注水质量</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的关系如图乙所示，木块始终竖直，当注入</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水时，木块恰好漂浮</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kg/m</a:t>
            </a:r>
            <a:r>
              <a:rPr lang="en-US" altLang="zh-CN" kern="100" baseline="30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g</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10N/kg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）下列判断正确的是（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木块恰好漂浮时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注入水的深度为</a:t>
            </a:r>
            <a:r>
              <a:rPr lang="en-US" altLang="zh-CN" kern="100">
                <a:solidFill>
                  <a:srgbClr val="000000"/>
                </a:solidFill>
                <a:ea typeface="楷体" panose="02010609060101010101" pitchFamily="49"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0</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cm</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木块漂浮时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受到的浮力为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N</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容器的底面积为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400 cm</a:t>
            </a:r>
            <a:r>
              <a:rPr lang="en-US" altLang="zh-CN" kern="100" baseline="30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注水</a:t>
            </a:r>
            <a:r>
              <a:rPr lang="en-US" altLang="zh-CN" kern="100">
                <a:solidFill>
                  <a:srgbClr val="000000"/>
                </a:solidFill>
                <a:ea typeface="楷体" panose="02010609060101010101" pitchFamily="49" charset="-122"/>
                <a:cs typeface="Times New Roman" panose="02020603050405020304" pitchFamily="18" charset="0"/>
              </a:rPr>
              <a:t>1</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4</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kg</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时水对容器底的压强为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800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Pa</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6815286" y="2420888"/>
            <a:ext cx="4943079" cy="2323903"/>
          </a:xfrm>
          <a:prstGeom prst="rect">
            <a:avLst/>
          </a:prstGeom>
        </p:spPr>
      </p:pic>
      <p:sp>
        <p:nvSpPr>
          <p:cNvPr id="4" name="矩形 3"/>
          <p:cNvSpPr/>
          <p:nvPr/>
        </p:nvSpPr>
        <p:spPr>
          <a:xfrm>
            <a:off x="7970620" y="4744791"/>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14</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4511030" y="2529360"/>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196840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739485"/>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填空题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如图所示，某节目中机器人运用</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激光雷达定位，在秧歌的旋律中翩翩起舞，把红手绢给转起来后扔出去再接回，行云流水，彰显我国在人工智能和机器人技术领域的卓越成就</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15~17</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机器人站在舞台上，所受支持力的施力物体是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；由于光的</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反射，台下观众在不同位置上都能看到机器人的表演</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943078" y="3933056"/>
            <a:ext cx="2483995" cy="2288824"/>
          </a:xfrm>
          <a:prstGeom prst="rect">
            <a:avLst/>
          </a:prstGeom>
        </p:spPr>
      </p:pic>
      <p:sp>
        <p:nvSpPr>
          <p:cNvPr id="4" name="矩形 3"/>
          <p:cNvSpPr/>
          <p:nvPr/>
        </p:nvSpPr>
        <p:spPr>
          <a:xfrm>
            <a:off x="5086056" y="6093296"/>
            <a:ext cx="2198038"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15~17</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7427073" y="2910773"/>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舞台</a:t>
            </a:r>
            <a:endParaRPr lang="zh-CN" altLang="en-US"/>
          </a:p>
        </p:txBody>
      </p:sp>
      <p:sp>
        <p:nvSpPr>
          <p:cNvPr id="6" name="矩形 5"/>
          <p:cNvSpPr/>
          <p:nvPr/>
        </p:nvSpPr>
        <p:spPr>
          <a:xfrm>
            <a:off x="10559702" y="2910773"/>
            <a:ext cx="494046"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漫</a:t>
            </a:r>
            <a:endParaRPr lang="zh-CN" altLang="en-US"/>
          </a:p>
        </p:txBody>
      </p:sp>
    </p:spTree>
    <p:extLst>
      <p:ext uri="{BB962C8B-B14F-4D97-AF65-F5344CB8AC3E}">
        <p14:creationId xmlns:p14="http://schemas.microsoft.com/office/powerpoint/2010/main" val="2081930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电动机使机器人舞动，电动机转动时主要将电能转化为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人们通过手机也能观看直播，手机信号传输是利用了</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机器人采用</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较小的合金材料制作，可使机器人体积相同时质量较小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机器人利用激光雷达定位，激光从机器人发射，碰到障碍物后反射回机器人，共用时</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10</a:t>
            </a:r>
            <a:r>
              <a:rPr lang="zh-CN"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，则机器人与障碍物相距</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已知光速</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m/s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943078" y="3717032"/>
            <a:ext cx="2483995" cy="2288824"/>
          </a:xfrm>
          <a:prstGeom prst="rect">
            <a:avLst/>
          </a:prstGeom>
        </p:spPr>
      </p:pic>
      <p:sp>
        <p:nvSpPr>
          <p:cNvPr id="4" name="矩形 3"/>
          <p:cNvSpPr/>
          <p:nvPr/>
        </p:nvSpPr>
        <p:spPr>
          <a:xfrm>
            <a:off x="5086056" y="5877272"/>
            <a:ext cx="2198038"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15~17</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8759502" y="836712"/>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机械　</a:t>
            </a:r>
            <a:endParaRPr lang="zh-CN" altLang="en-US"/>
          </a:p>
        </p:txBody>
      </p:sp>
      <p:sp>
        <p:nvSpPr>
          <p:cNvPr id="6" name="矩形 5"/>
          <p:cNvSpPr/>
          <p:nvPr/>
        </p:nvSpPr>
        <p:spPr>
          <a:xfrm>
            <a:off x="6743278" y="1340768"/>
            <a:ext cx="803425" cy="461665"/>
          </a:xfrm>
          <a:prstGeom prst="rect">
            <a:avLst/>
          </a:prstGeom>
        </p:spPr>
        <p:txBody>
          <a:bodyPr wrap="none">
            <a:spAutoFit/>
          </a:bodyPr>
          <a:lstStyle/>
          <a:p>
            <a:r>
              <a:rPr lang="zh-CN" altLang="zh-CN" sz="2400" smtClean="0">
                <a:ea typeface="黑体" panose="02010609060101010101" pitchFamily="49" charset="-122"/>
                <a:cs typeface="Times New Roman" panose="02020603050405020304" pitchFamily="18" charset="0"/>
              </a:rPr>
              <a:t>电磁</a:t>
            </a:r>
            <a:endParaRPr lang="zh-CN" altLang="en-US"/>
          </a:p>
        </p:txBody>
      </p:sp>
      <p:sp>
        <p:nvSpPr>
          <p:cNvPr id="7" name="矩形 6"/>
          <p:cNvSpPr/>
          <p:nvPr/>
        </p:nvSpPr>
        <p:spPr>
          <a:xfrm>
            <a:off x="2998862" y="1911406"/>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密度</a:t>
            </a:r>
            <a:endParaRPr lang="zh-CN" altLang="en-US"/>
          </a:p>
        </p:txBody>
      </p:sp>
      <p:sp>
        <p:nvSpPr>
          <p:cNvPr id="8" name="矩形 7"/>
          <p:cNvSpPr/>
          <p:nvPr/>
        </p:nvSpPr>
        <p:spPr>
          <a:xfrm>
            <a:off x="5159102" y="3038535"/>
            <a:ext cx="64793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6</a:t>
            </a:r>
            <a:endParaRPr lang="zh-CN" altLang="en-US"/>
          </a:p>
        </p:txBody>
      </p:sp>
    </p:spTree>
    <p:extLst>
      <p:ext uri="{BB962C8B-B14F-4D97-AF65-F5344CB8AC3E}">
        <p14:creationId xmlns:p14="http://schemas.microsoft.com/office/powerpoint/2010/main" val="209627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21762"/>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西周时期采用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失蜡法</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铸造青铜器：先用蜡制模，后在其表面涂耐火材料形成壳，加热使蜡</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填物态变化名称</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），完成</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；再向壳中倒入液态铜，冷却成型，该过程铜会经历一个温度不变的阶段，此阶段其内能</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填变化情况</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）；最后去掉外壳，完成铸造</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2710830" y="1395336"/>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熔化　</a:t>
            </a:r>
            <a:endParaRPr lang="zh-CN" altLang="en-US"/>
          </a:p>
        </p:txBody>
      </p:sp>
      <p:sp>
        <p:nvSpPr>
          <p:cNvPr id="4" name="矩形 3"/>
          <p:cNvSpPr/>
          <p:nvPr/>
        </p:nvSpPr>
        <p:spPr>
          <a:xfrm>
            <a:off x="10415686" y="191683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减小</a:t>
            </a:r>
            <a:endParaRPr lang="zh-CN" altLang="en-US"/>
          </a:p>
        </p:txBody>
      </p:sp>
    </p:spTree>
    <p:extLst>
      <p:ext uri="{BB962C8B-B14F-4D97-AF65-F5344CB8AC3E}">
        <p14:creationId xmlns:p14="http://schemas.microsoft.com/office/powerpoint/2010/main" val="350674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090654"/>
              </a:xfrm>
            </p:spPr>
            <p:txBody>
              <a:bodyPr/>
              <a:lstStyle/>
              <a:p>
                <a:pPr lvl="0">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面为正方形的长方体空心砖，内有若干个柱形圆孔，空心砖的质量为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，空心部分（</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柱形圆孔</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）体积占长方体体积的</a:t>
                </a:r>
                <a14:m>
                  <m:oMath xmlns:m="http://schemas.openxmlformats.org/officeDocument/2006/math">
                    <m:f>
                      <m:fPr>
                        <m:ctrlPr>
                          <a:rPr lang="zh-CN" altLang="zh-CN"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将其分别竖放、横放于水平地面上时，空心砖对水平地面的压强分别为</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p</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p</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p</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p</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，已知空心砖竖放时与水平地面的接触面积为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100</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空心砖竖放时对水平地面的压强为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Pa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；制成空心砖的材料密度为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kg</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a:t>
                </a:r>
                <a:r>
                  <a:rPr lang="en-US" altLang="zh-CN" kern="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N/kg</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090654"/>
              </a:xfrm>
              <a:blipFill>
                <a:blip r:embed="rId2"/>
                <a:stretch>
                  <a:fillRect l="-796" r="-849" b="-1578"/>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934966" y="3945972"/>
            <a:ext cx="3948587" cy="2062457"/>
          </a:xfrm>
          <a:prstGeom prst="rect">
            <a:avLst/>
          </a:prstGeom>
        </p:spPr>
      </p:pic>
      <p:sp>
        <p:nvSpPr>
          <p:cNvPr id="4" name="矩形 3"/>
          <p:cNvSpPr/>
          <p:nvPr/>
        </p:nvSpPr>
        <p:spPr>
          <a:xfrm>
            <a:off x="5090300" y="600843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19</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9839622" y="2708920"/>
            <a:ext cx="1186543" cy="461665"/>
          </a:xfrm>
          <a:prstGeom prst="rect">
            <a:avLst/>
          </a:prstGeom>
        </p:spPr>
        <p:txBody>
          <a:bodyPr wrap="none">
            <a:spAutoFit/>
          </a:bodyPr>
          <a:lstStyle/>
          <a:p>
            <a:r>
              <a:rPr lang="en-US" altLang="zh-CN" sz="2400" smtClean="0">
                <a:ea typeface="等线" panose="02010600030101010101" pitchFamily="2" charset="-122"/>
              </a:rPr>
              <a:t>3 000</a:t>
            </a:r>
            <a:r>
              <a:rPr lang="zh-CN" altLang="zh-CN" sz="2400">
                <a:ea typeface="黑体" panose="02010609060101010101" pitchFamily="49" charset="-122"/>
                <a:cs typeface="Times New Roman" panose="02020603050405020304" pitchFamily="18" charset="0"/>
              </a:rPr>
              <a:t>　</a:t>
            </a:r>
            <a:endParaRPr lang="zh-CN" altLang="en-US"/>
          </a:p>
        </p:txBody>
      </p:sp>
      <p:sp>
        <p:nvSpPr>
          <p:cNvPr id="6" name="矩形 5"/>
          <p:cNvSpPr/>
          <p:nvPr/>
        </p:nvSpPr>
        <p:spPr>
          <a:xfrm>
            <a:off x="3574926" y="3272619"/>
            <a:ext cx="1367682" cy="461665"/>
          </a:xfrm>
          <a:prstGeom prst="rect">
            <a:avLst/>
          </a:prstGeom>
        </p:spPr>
        <p:txBody>
          <a:bodyPr wrap="none">
            <a:spAutoFit/>
          </a:bodyPr>
          <a:lstStyle/>
          <a:p>
            <a:r>
              <a:rPr lang="en-US" altLang="zh-CN" sz="2400">
                <a:ea typeface="等线" panose="02010600030101010101" pitchFamily="2" charset="-122"/>
              </a:rPr>
              <a:t>2</a:t>
            </a:r>
            <a:r>
              <a:rPr lang="en-US" altLang="zh-CN" sz="2400">
                <a:latin typeface="+mn-ea"/>
                <a:ea typeface="+mn-ea"/>
              </a:rPr>
              <a:t>×</a:t>
            </a:r>
            <a:r>
              <a:rPr lang="en-US" altLang="zh-CN" sz="2400">
                <a:ea typeface="等线" panose="02010600030101010101" pitchFamily="2" charset="-122"/>
              </a:rPr>
              <a:t>10</a:t>
            </a:r>
            <a:r>
              <a:rPr lang="en-US" altLang="zh-CN" sz="2400" baseline="30000">
                <a:ea typeface="等线" panose="02010600030101010101" pitchFamily="2" charset="-122"/>
              </a:rPr>
              <a:t>3</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3680771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92696"/>
                <a:ext cx="11485848" cy="2539670"/>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如图甲所示是灯泡</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关系图像，灯丝电阻受温度影响，将灯</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以两种不同的方式接在同一电源上，如图乙、丙所示，若并联在电源电压为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的电路中，干路电流为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；若图乙中</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，图丙中</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𝑏</m:t>
                        </m:r>
                      </m:den>
                    </m:f>
                  </m:oMath>
                </a14:m>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692696"/>
                <a:ext cx="11485848" cy="2539670"/>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1930079" y="3209985"/>
            <a:ext cx="8062596" cy="2696174"/>
          </a:xfrm>
          <a:prstGeom prst="rect">
            <a:avLst/>
          </a:prstGeom>
        </p:spPr>
      </p:pic>
      <p:sp>
        <p:nvSpPr>
          <p:cNvPr id="4" name="矩形 3"/>
          <p:cNvSpPr/>
          <p:nvPr/>
        </p:nvSpPr>
        <p:spPr>
          <a:xfrm>
            <a:off x="4947721" y="5805264"/>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20</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3862958" y="1887215"/>
            <a:ext cx="569387" cy="461665"/>
          </a:xfrm>
          <a:prstGeom prst="rect">
            <a:avLst/>
          </a:prstGeom>
        </p:spPr>
        <p:txBody>
          <a:bodyPr wrap="none">
            <a:spAutoFit/>
          </a:bodyPr>
          <a:lstStyle/>
          <a:p>
            <a:r>
              <a:rPr lang="en-US" altLang="zh-CN" sz="2400">
                <a:ea typeface="等线" panose="02010600030101010101" pitchFamily="2" charset="-122"/>
              </a:rPr>
              <a:t>1.5</a:t>
            </a:r>
            <a:endParaRPr lang="zh-CN" altLang="en-US"/>
          </a:p>
        </p:txBody>
      </p:sp>
      <p:sp>
        <p:nvSpPr>
          <p:cNvPr id="6" name="矩形 5"/>
          <p:cNvSpPr/>
          <p:nvPr/>
        </p:nvSpPr>
        <p:spPr>
          <a:xfrm>
            <a:off x="1126654" y="2564904"/>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174451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作图题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每图</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如图所示是利用桔槔在井中汲水的情景，</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为支点，请画出力</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的力臂</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2060848"/>
            <a:ext cx="142218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如图所示</a:t>
            </a:r>
            <a:endParaRPr lang="zh-CN" altLang="en-US"/>
          </a:p>
        </p:txBody>
      </p:sp>
      <p:pic>
        <p:nvPicPr>
          <p:cNvPr id="4" name="图片 3"/>
          <p:cNvPicPr>
            <a:picLocks noChangeAspect="1"/>
          </p:cNvPicPr>
          <p:nvPr/>
        </p:nvPicPr>
        <p:blipFill>
          <a:blip r:embed="rId2"/>
          <a:stretch>
            <a:fillRect/>
          </a:stretch>
        </p:blipFill>
        <p:spPr>
          <a:xfrm>
            <a:off x="3862958" y="2420888"/>
            <a:ext cx="2433133" cy="2941228"/>
          </a:xfrm>
          <a:prstGeom prst="rect">
            <a:avLst/>
          </a:prstGeom>
        </p:spPr>
      </p:pic>
      <p:sp>
        <p:nvSpPr>
          <p:cNvPr id="6" name="矩形 5"/>
          <p:cNvSpPr/>
          <p:nvPr/>
        </p:nvSpPr>
        <p:spPr>
          <a:xfrm>
            <a:off x="4298212" y="5583472"/>
            <a:ext cx="1723549" cy="576248"/>
          </a:xfrm>
          <a:prstGeom prst="rect">
            <a:avLst/>
          </a:prstGeom>
        </p:spPr>
        <p:txBody>
          <a:bodyPr wrap="none">
            <a:spAutoFit/>
          </a:bodyPr>
          <a:lstStyle/>
          <a:p>
            <a:pPr algn="just">
              <a:lnSpc>
                <a:spcPct val="150000"/>
              </a:lnSpc>
              <a:spcAft>
                <a:spcPts val="0"/>
              </a:spcAft>
            </a:pPr>
            <a:r>
              <a:rPr lang="zh-CN" altLang="zh-CN" sz="2400" b="0" kern="100" smtClean="0">
                <a:solidFill>
                  <a:srgbClr val="000000"/>
                </a:solidFill>
                <a:cs typeface="Times New Roman" panose="02020603050405020304" pitchFamily="18" charset="0"/>
              </a:rPr>
              <a:t>（第</a:t>
            </a:r>
            <a:r>
              <a:rPr lang="en-US" altLang="zh-CN" sz="2400" b="0" kern="100" smtClean="0">
                <a:solidFill>
                  <a:srgbClr val="000000"/>
                </a:solidFill>
                <a:cs typeface="Times New Roman" panose="02020603050405020304" pitchFamily="18" charset="0"/>
              </a:rPr>
              <a:t>21</a:t>
            </a:r>
            <a:r>
              <a:rPr lang="zh-CN" altLang="zh-CN" sz="2400" b="0" kern="100" smtClean="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3611991" y="2000932"/>
            <a:ext cx="2935065" cy="3471862"/>
          </a:xfrm>
          <a:prstGeom prst="rect">
            <a:avLst/>
          </a:prstGeom>
        </p:spPr>
      </p:pic>
    </p:spTree>
    <p:extLst>
      <p:ext uri="{BB962C8B-B14F-4D97-AF65-F5344CB8AC3E}">
        <p14:creationId xmlns:p14="http://schemas.microsoft.com/office/powerpoint/2010/main" val="216676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285603" y="2372011"/>
            <a:ext cx="4051278" cy="2170539"/>
          </a:xfrm>
          <a:prstGeom prst="rect">
            <a:avLst/>
          </a:prstGeom>
        </p:spPr>
      </p:pic>
      <p:sp>
        <p:nvSpPr>
          <p:cNvPr id="2" name="内容占位符 1"/>
          <p:cNvSpPr>
            <a:spLocks noGrp="1"/>
          </p:cNvSpPr>
          <p:nvPr>
            <p:ph idx="1"/>
          </p:nvPr>
        </p:nvSpPr>
        <p:spPr>
          <a:xfrm>
            <a:off x="360854" y="746120"/>
            <a:ext cx="11485848" cy="113024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如图所示，根据测电笔的发光情况，判断零、火线（</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电路无故障</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），并标在图中括号里；用笔画线代替导线，将三孔插座正确接入电路</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242003" y="4653136"/>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22</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4021997" y="2006336"/>
            <a:ext cx="4422024" cy="2783442"/>
          </a:xfrm>
          <a:prstGeom prst="rect">
            <a:avLst/>
          </a:prstGeom>
        </p:spPr>
      </p:pic>
      <p:sp>
        <p:nvSpPr>
          <p:cNvPr id="8" name="矩形 7"/>
          <p:cNvSpPr/>
          <p:nvPr/>
        </p:nvSpPr>
        <p:spPr>
          <a:xfrm>
            <a:off x="346289" y="1912938"/>
            <a:ext cx="142218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如图所示</a:t>
            </a:r>
            <a:endParaRPr lang="zh-CN" altLang="en-US"/>
          </a:p>
        </p:txBody>
      </p:sp>
    </p:spTree>
    <p:extLst>
      <p:ext uri="{BB962C8B-B14F-4D97-AF65-F5344CB8AC3E}">
        <p14:creationId xmlns:p14="http://schemas.microsoft.com/office/powerpoint/2010/main" val="379855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选择题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在每小题给出的四个选项中只有一项是符合题目要求的</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我国成功研制出厚度仅为头发丝直径的二十万分之一的单原子层金属，该金属厚度最接近（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3</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m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dm</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cm</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nm</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《吕氏春秋</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察今》记录了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刻舟求剑</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的典故：</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舟已行矣，而剑不行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剑不行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所选的参照物是（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舟</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岸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流水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舟上的</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728886" y="2510148"/>
            <a:ext cx="405880" cy="461665"/>
          </a:xfrm>
          <a:prstGeom prst="rect">
            <a:avLst/>
          </a:prstGeom>
        </p:spPr>
        <p:txBody>
          <a:bodyPr wrap="none">
            <a:spAutoFit/>
          </a:bodyPr>
          <a:lstStyle/>
          <a:p>
            <a:r>
              <a:rPr lang="en-US" altLang="zh-CN" sz="2400" smtClean="0">
                <a:latin typeface="+mn-lt"/>
                <a:cs typeface="Times New Roman" panose="02020603050405020304" pitchFamily="18" charset="0"/>
              </a:rPr>
              <a:t>D</a:t>
            </a:r>
            <a:endParaRPr lang="zh-CN" altLang="en-US">
              <a:latin typeface="+mn-lt"/>
            </a:endParaRPr>
          </a:p>
        </p:txBody>
      </p:sp>
      <p:sp>
        <p:nvSpPr>
          <p:cNvPr id="6" name="矩形 5"/>
          <p:cNvSpPr/>
          <p:nvPr/>
        </p:nvSpPr>
        <p:spPr>
          <a:xfrm>
            <a:off x="4799062" y="4725144"/>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216112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简答题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滩涂泥撬制作工艺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是福建省非物质文化遗产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泥撬是一块前端翘起的长木板，形似滑雪板，不易陷入泥潭</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如图所示，渔民一条腿跪在板上，另一只脚向后蹬地，泥撬快速向前滑行，收脚后，泥撬会继续向前滑行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请你用物理知识解释：</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）泥撬不易陷入泥潭的原因</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60854" y="3356992"/>
                <a:ext cx="11485848" cy="8234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泥</a:t>
                </a:r>
                <a:r>
                  <a:rPr lang="zh-CN" altLang="zh-CN" sz="2400" kern="100" spc="-100">
                    <a:ea typeface="黑体" panose="02010609060101010101" pitchFamily="49" charset="-122"/>
                    <a:cs typeface="Times New Roman" panose="02020603050405020304" pitchFamily="18" charset="0"/>
                  </a:rPr>
                  <a:t>撬的受力面积较大</a:t>
                </a:r>
                <a:r>
                  <a:rPr lang="zh-CN" altLang="zh-CN" sz="2400" kern="100" spc="-100">
                    <a:cs typeface="Times New Roman" panose="02020603050405020304" pitchFamily="18" charset="0"/>
                  </a:rPr>
                  <a:t>，</a:t>
                </a:r>
                <a:r>
                  <a:rPr lang="zh-CN" altLang="zh-CN" sz="2400" kern="100" spc="-100">
                    <a:ea typeface="黑体" panose="02010609060101010101" pitchFamily="49" charset="-122"/>
                    <a:cs typeface="Times New Roman" panose="02020603050405020304" pitchFamily="18" charset="0"/>
                  </a:rPr>
                  <a:t>根据</a:t>
                </a:r>
                <a:r>
                  <a:rPr lang="en-US" altLang="zh-CN" sz="2400" i="1" kern="100" spc="-100">
                    <a:cs typeface="Times New Roman" panose="02020603050405020304" pitchFamily="18" charset="0"/>
                  </a:rPr>
                  <a:t>p</a:t>
                </a:r>
                <a:r>
                  <a:rPr lang="zh-CN" altLang="zh-CN" sz="2400" kern="100" spc="-100">
                    <a:cs typeface="Times New Roman" panose="02020603050405020304" pitchFamily="18" charset="0"/>
                  </a:rPr>
                  <a:t>＝</a:t>
                </a:r>
                <a14:m>
                  <m:oMath xmlns:m="http://schemas.openxmlformats.org/officeDocument/2006/math">
                    <m:f>
                      <m:fPr>
                        <m:ctrlPr>
                          <a:rPr lang="zh-CN" altLang="zh-CN" sz="2400" i="1" kern="100" spc="-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spc="-100">
                            <a:latin typeface="Cambria Math" panose="02040503050406030204" pitchFamily="18" charset="0"/>
                            <a:cs typeface="Times New Roman" panose="02020603050405020304" pitchFamily="18" charset="0"/>
                          </a:rPr>
                          <m:t>𝑭</m:t>
                        </m:r>
                      </m:num>
                      <m:den>
                        <m:r>
                          <a:rPr lang="en-US" altLang="zh-CN" sz="2400" i="1" kern="100" spc="-100">
                            <a:latin typeface="Cambria Math" panose="02040503050406030204" pitchFamily="18" charset="0"/>
                            <a:cs typeface="Times New Roman" panose="02020603050405020304" pitchFamily="18" charset="0"/>
                          </a:rPr>
                          <m:t>𝑺</m:t>
                        </m:r>
                      </m:den>
                    </m:f>
                  </m:oMath>
                </a14:m>
                <a:r>
                  <a:rPr lang="zh-CN" altLang="zh-CN" sz="2400" kern="100" spc="-100">
                    <a:ea typeface="黑体" panose="02010609060101010101" pitchFamily="49" charset="-122"/>
                    <a:cs typeface="Times New Roman" panose="02020603050405020304" pitchFamily="18" charset="0"/>
                  </a:rPr>
                  <a:t>可知</a:t>
                </a:r>
                <a:r>
                  <a:rPr lang="zh-CN" altLang="zh-CN" sz="2400" kern="100" spc="-100">
                    <a:cs typeface="Times New Roman" panose="02020603050405020304" pitchFamily="18" charset="0"/>
                  </a:rPr>
                  <a:t>，</a:t>
                </a:r>
                <a:r>
                  <a:rPr lang="zh-CN" altLang="zh-CN" sz="2400" kern="100" spc="-100">
                    <a:ea typeface="黑体" panose="02010609060101010101" pitchFamily="49" charset="-122"/>
                    <a:cs typeface="Times New Roman" panose="02020603050405020304" pitchFamily="18" charset="0"/>
                  </a:rPr>
                  <a:t>在压力一定时</a:t>
                </a:r>
                <a:r>
                  <a:rPr lang="zh-CN" altLang="zh-CN" sz="2400" kern="100" spc="-100">
                    <a:cs typeface="Times New Roman" panose="02020603050405020304" pitchFamily="18" charset="0"/>
                  </a:rPr>
                  <a:t>，</a:t>
                </a:r>
                <a:r>
                  <a:rPr lang="zh-CN" altLang="zh-CN" sz="2400" kern="100" spc="-100">
                    <a:ea typeface="黑体" panose="02010609060101010101" pitchFamily="49" charset="-122"/>
                    <a:cs typeface="Times New Roman" panose="02020603050405020304" pitchFamily="18" charset="0"/>
                  </a:rPr>
                  <a:t>压强较小</a:t>
                </a:r>
                <a:r>
                  <a:rPr lang="zh-CN" altLang="zh-CN" sz="2400" kern="100" spc="-100">
                    <a:cs typeface="Times New Roman" panose="02020603050405020304" pitchFamily="18" charset="0"/>
                  </a:rPr>
                  <a:t>，</a:t>
                </a:r>
                <a:r>
                  <a:rPr lang="zh-CN" altLang="zh-CN" sz="2400" kern="100" spc="-100">
                    <a:ea typeface="黑体" panose="02010609060101010101" pitchFamily="49" charset="-122"/>
                    <a:cs typeface="Times New Roman" panose="02020603050405020304" pitchFamily="18" charset="0"/>
                  </a:rPr>
                  <a:t>所以不易陷入泥潭</a:t>
                </a:r>
                <a:r>
                  <a:rPr lang="en-US" altLang="zh-CN" sz="2400" kern="100" spc="-100">
                    <a:latin typeface="宋体" panose="02010600030101010101" pitchFamily="2" charset="-122"/>
                    <a:cs typeface="Times New Roman" panose="02020603050405020304" pitchFamily="18" charset="0"/>
                  </a:rPr>
                  <a:t>.</a:t>
                </a:r>
                <a:endParaRPr lang="zh-CN" altLang="zh-CN" sz="1400" kern="100" spc="-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3356992"/>
                <a:ext cx="11485848" cy="823431"/>
              </a:xfrm>
              <a:prstGeom prst="rect">
                <a:avLst/>
              </a:prstGeom>
              <a:blipFill>
                <a:blip r:embed="rId2"/>
                <a:stretch>
                  <a:fillRect l="-796" b="-5926"/>
                </a:stretch>
              </a:blipFill>
            </p:spPr>
            <p:txBody>
              <a:bodyPr/>
              <a:lstStyle/>
              <a:p>
                <a:r>
                  <a:rPr lang="zh-CN" altLang="en-US">
                    <a:noFill/>
                  </a:rPr>
                  <a:t> </a:t>
                </a:r>
              </a:p>
            </p:txBody>
          </p:sp>
        </mc:Fallback>
      </mc:AlternateContent>
      <p:sp>
        <p:nvSpPr>
          <p:cNvPr id="4" name="矩形 3"/>
          <p:cNvSpPr/>
          <p:nvPr/>
        </p:nvSpPr>
        <p:spPr>
          <a:xfrm>
            <a:off x="370562" y="4005064"/>
            <a:ext cx="5724644"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a:t>
            </a:r>
            <a:r>
              <a:rPr lang="en-US" altLang="zh-CN" sz="2400" b="0" kern="100">
                <a:solidFill>
                  <a:srgbClr val="000000"/>
                </a:solidFill>
                <a:cs typeface="Times New Roman" panose="02020603050405020304" pitchFamily="18" charset="0"/>
              </a:rPr>
              <a:t>2</a:t>
            </a:r>
            <a:r>
              <a:rPr lang="zh-CN" altLang="zh-CN" sz="2400" b="0" kern="100">
                <a:solidFill>
                  <a:srgbClr val="000000"/>
                </a:solidFill>
                <a:cs typeface="Times New Roman" panose="02020603050405020304" pitchFamily="18" charset="0"/>
              </a:rPr>
              <a:t>）收脚后，泥撬继续向前滑行的原因</a:t>
            </a:r>
            <a:r>
              <a:rPr lang="en-US" altLang="zh-CN" sz="2400" b="0" kern="100">
                <a:solidFill>
                  <a:srgbClr val="000000"/>
                </a:solidFill>
                <a:latin typeface="宋体" panose="02010600030101010101" pitchFamily="2" charset="-122"/>
                <a:cs typeface="Times New Roman" panose="02020603050405020304" pitchFamily="18" charset="0"/>
              </a:rPr>
              <a:t>.</a:t>
            </a:r>
            <a:endParaRPr lang="zh-CN" altLang="zh-CN" sz="1400" b="0" kern="100">
              <a:cs typeface="Times New Roman" panose="02020603050405020304" pitchFamily="18" charset="0"/>
            </a:endParaRPr>
          </a:p>
        </p:txBody>
      </p:sp>
      <p:sp>
        <p:nvSpPr>
          <p:cNvPr id="5" name="矩形 4"/>
          <p:cNvSpPr/>
          <p:nvPr/>
        </p:nvSpPr>
        <p:spPr>
          <a:xfrm>
            <a:off x="349912" y="4509120"/>
            <a:ext cx="8158187"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由于泥撬具有惯性</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所以收脚后</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泥撬会继续向前滑行</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8398213" y="4140685"/>
            <a:ext cx="2940577" cy="1945205"/>
          </a:xfrm>
          <a:prstGeom prst="rect">
            <a:avLst/>
          </a:prstGeom>
        </p:spPr>
      </p:pic>
      <p:sp>
        <p:nvSpPr>
          <p:cNvPr id="7" name="矩形 6"/>
          <p:cNvSpPr/>
          <p:nvPr/>
        </p:nvSpPr>
        <p:spPr>
          <a:xfrm>
            <a:off x="9001011" y="602128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23</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327982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实验题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）为了探究水和煤油的吸热能力，小南将质量和初温均相同的水和煤油装入试管，放入装水的烧杯中加热，如图甲所示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）实验前，按照</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自上而下</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自下而上</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）顺序安装器材</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）实验时，某时刻试管中煤油的温度如图乙所示，温度为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558702" y="3530625"/>
            <a:ext cx="9649072" cy="2554966"/>
          </a:xfrm>
          <a:prstGeom prst="rect">
            <a:avLst/>
          </a:prstGeom>
        </p:spPr>
      </p:pic>
      <p:sp>
        <p:nvSpPr>
          <p:cNvPr id="4" name="矩形 3"/>
          <p:cNvSpPr/>
          <p:nvPr/>
        </p:nvSpPr>
        <p:spPr>
          <a:xfrm>
            <a:off x="5447134" y="597100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24</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2998862" y="2480531"/>
            <a:ext cx="204094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自下而上　</a:t>
            </a:r>
            <a:endParaRPr lang="zh-CN" altLang="en-US"/>
          </a:p>
        </p:txBody>
      </p:sp>
      <p:sp>
        <p:nvSpPr>
          <p:cNvPr id="6" name="矩形 5"/>
          <p:cNvSpPr/>
          <p:nvPr/>
        </p:nvSpPr>
        <p:spPr>
          <a:xfrm>
            <a:off x="8831510" y="3068960"/>
            <a:ext cx="801823" cy="461665"/>
          </a:xfrm>
          <a:prstGeom prst="rect">
            <a:avLst/>
          </a:prstGeom>
        </p:spPr>
        <p:txBody>
          <a:bodyPr wrap="none">
            <a:spAutoFit/>
          </a:bodyPr>
          <a:lstStyle/>
          <a:p>
            <a:r>
              <a:rPr lang="en-US" altLang="zh-CN" sz="2400">
                <a:ea typeface="等线" panose="02010600030101010101" pitchFamily="2" charset="-122"/>
              </a:rPr>
              <a:t>86</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624894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）如图丙所示，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0~10 min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温度上升较快，说明</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吸热能力强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）持续加热，烧杯中的水沸腾时，试管中的水</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沸腾</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）实验中两个试管放入同一烧杯中加热，好处</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写出一点即可</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图片 2"/>
          <p:cNvPicPr>
            <a:picLocks noChangeAspect="1"/>
          </p:cNvPicPr>
          <p:nvPr/>
        </p:nvPicPr>
        <p:blipFill>
          <a:blip r:embed="rId2"/>
          <a:stretch>
            <a:fillRect/>
          </a:stretch>
        </p:blipFill>
        <p:spPr>
          <a:xfrm>
            <a:off x="1702718" y="3789040"/>
            <a:ext cx="8398271" cy="2223768"/>
          </a:xfrm>
          <a:prstGeom prst="rect">
            <a:avLst/>
          </a:prstGeom>
        </p:spPr>
      </p:pic>
      <p:sp>
        <p:nvSpPr>
          <p:cNvPr id="4" name="矩形 3"/>
          <p:cNvSpPr/>
          <p:nvPr/>
        </p:nvSpPr>
        <p:spPr>
          <a:xfrm>
            <a:off x="4802268" y="5993511"/>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24</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5413012" y="834575"/>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煤油　</a:t>
            </a:r>
            <a:endParaRPr lang="zh-CN" altLang="en-US"/>
          </a:p>
        </p:txBody>
      </p:sp>
      <p:sp>
        <p:nvSpPr>
          <p:cNvPr id="6" name="矩形 5"/>
          <p:cNvSpPr/>
          <p:nvPr/>
        </p:nvSpPr>
        <p:spPr>
          <a:xfrm>
            <a:off x="9839622" y="834574"/>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水</a:t>
            </a:r>
            <a:endParaRPr lang="zh-CN" altLang="en-US"/>
          </a:p>
        </p:txBody>
      </p:sp>
      <p:sp>
        <p:nvSpPr>
          <p:cNvPr id="7" name="矩形 6"/>
          <p:cNvSpPr/>
          <p:nvPr/>
        </p:nvSpPr>
        <p:spPr>
          <a:xfrm>
            <a:off x="7535366" y="1930260"/>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不会</a:t>
            </a:r>
            <a:endParaRPr lang="zh-CN" altLang="en-US"/>
          </a:p>
        </p:txBody>
      </p:sp>
      <p:sp>
        <p:nvSpPr>
          <p:cNvPr id="8" name="矩形 7"/>
          <p:cNvSpPr/>
          <p:nvPr/>
        </p:nvSpPr>
        <p:spPr>
          <a:xfrm>
            <a:off x="7330722" y="2475961"/>
            <a:ext cx="4515980"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确保水和煤油相同时间内吸收的</a:t>
            </a:r>
            <a:endParaRPr lang="zh-CN" altLang="en-US"/>
          </a:p>
        </p:txBody>
      </p:sp>
      <p:sp>
        <p:nvSpPr>
          <p:cNvPr id="9" name="矩形 8"/>
          <p:cNvSpPr/>
          <p:nvPr/>
        </p:nvSpPr>
        <p:spPr>
          <a:xfrm>
            <a:off x="550590" y="3048770"/>
            <a:ext cx="173156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热量相同　</a:t>
            </a:r>
            <a:endParaRPr lang="zh-CN" altLang="en-US"/>
          </a:p>
        </p:txBody>
      </p:sp>
    </p:spTree>
    <p:extLst>
      <p:ext uri="{BB962C8B-B14F-4D97-AF65-F5344CB8AC3E}">
        <p14:creationId xmlns:p14="http://schemas.microsoft.com/office/powerpoint/2010/main" val="336517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）如图所示，学习了凸透镜成像规律后，小南和小闽制作</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手机投影仪</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器材：凸透镜若干、手机、长为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的纸盒、胶带和剪刀等</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82638" y="2276872"/>
            <a:ext cx="9975845" cy="1925037"/>
          </a:xfrm>
          <a:prstGeom prst="rect">
            <a:avLst/>
          </a:prstGeom>
        </p:spPr>
      </p:pic>
      <p:sp>
        <p:nvSpPr>
          <p:cNvPr id="4" name="矩形 3"/>
          <p:cNvSpPr/>
          <p:nvPr/>
        </p:nvSpPr>
        <p:spPr>
          <a:xfrm>
            <a:off x="4731697" y="414908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2957001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）制作的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投影仪</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如图甲所示，将手机和凸透镜分别固定在纸盒的两端，以墙面为幕布，调节</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投影仪</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到墙面的距离，直到墙面上成像清晰为止</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小南选用焦距为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的凸透镜，手机画面正立，墙上呈现</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小闽选用焦距为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的凸透镜，无论怎样调节，墙上</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126654" y="3717032"/>
            <a:ext cx="9975845" cy="1925037"/>
          </a:xfrm>
          <a:prstGeom prst="rect">
            <a:avLst/>
          </a:prstGeom>
        </p:spPr>
      </p:pic>
      <p:sp>
        <p:nvSpPr>
          <p:cNvPr id="4" name="矩形 3"/>
          <p:cNvSpPr/>
          <p:nvPr/>
        </p:nvSpPr>
        <p:spPr>
          <a:xfrm>
            <a:off x="4875713" y="558924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8687494" y="1946448"/>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倒立</a:t>
            </a:r>
            <a:endParaRPr lang="zh-CN" altLang="en-US"/>
          </a:p>
        </p:txBody>
      </p:sp>
      <p:sp>
        <p:nvSpPr>
          <p:cNvPr id="6" name="矩形 5"/>
          <p:cNvSpPr/>
          <p:nvPr/>
        </p:nvSpPr>
        <p:spPr>
          <a:xfrm>
            <a:off x="10343678" y="1946448"/>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放大</a:t>
            </a:r>
            <a:endParaRPr lang="zh-CN" altLang="en-US"/>
          </a:p>
        </p:txBody>
      </p:sp>
      <p:sp>
        <p:nvSpPr>
          <p:cNvPr id="7" name="矩形 6"/>
          <p:cNvSpPr/>
          <p:nvPr/>
        </p:nvSpPr>
        <p:spPr>
          <a:xfrm>
            <a:off x="8399462" y="2870447"/>
            <a:ext cx="2040943"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无法</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不能</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176703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）优化的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投影仪</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如图乙所示，给纸盒加装可左右移动的抽屉，能改变凸透镜到手机的距离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通过调节，小闽在墙面上找到了清晰的像，为了使像更大，应移动抽屉，使手机与凸透镜间的距离变</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，同时使</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投影仪</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与墙面的距离变</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）拓展探究：用不透明的硬纸片挡住凸透镜的上半部分，发现墙上呈现的像是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完整</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不完整</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054646" y="4075242"/>
            <a:ext cx="9975845" cy="1925037"/>
          </a:xfrm>
          <a:prstGeom prst="rect">
            <a:avLst/>
          </a:prstGeom>
        </p:spPr>
      </p:pic>
      <p:sp>
        <p:nvSpPr>
          <p:cNvPr id="4" name="矩形 3"/>
          <p:cNvSpPr/>
          <p:nvPr/>
        </p:nvSpPr>
        <p:spPr>
          <a:xfrm>
            <a:off x="4803705" y="594745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4622361" y="1931764"/>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小　</a:t>
            </a:r>
            <a:endParaRPr lang="zh-CN" altLang="en-US"/>
          </a:p>
        </p:txBody>
      </p:sp>
      <p:sp>
        <p:nvSpPr>
          <p:cNvPr id="6" name="矩形 5"/>
          <p:cNvSpPr/>
          <p:nvPr/>
        </p:nvSpPr>
        <p:spPr>
          <a:xfrm>
            <a:off x="10783468" y="1952966"/>
            <a:ext cx="494046"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大</a:t>
            </a:r>
            <a:endParaRPr lang="zh-CN" altLang="en-US"/>
          </a:p>
        </p:txBody>
      </p:sp>
      <p:sp>
        <p:nvSpPr>
          <p:cNvPr id="7" name="矩形 6"/>
          <p:cNvSpPr/>
          <p:nvPr/>
        </p:nvSpPr>
        <p:spPr>
          <a:xfrm>
            <a:off x="910630" y="2996952"/>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完整　</a:t>
            </a:r>
            <a:endParaRPr lang="zh-CN" altLang="en-US"/>
          </a:p>
        </p:txBody>
      </p:sp>
    </p:spTree>
    <p:extLst>
      <p:ext uri="{BB962C8B-B14F-4D97-AF65-F5344CB8AC3E}">
        <p14:creationId xmlns:p14="http://schemas.microsoft.com/office/powerpoint/2010/main" val="373236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）实验室有一只额定电压为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的小灯泡，为测量小灯泡的电阻，小闽设计的电路如图甲所示，电源电压为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V</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）用笔画线代替导线将图甲中的电路连接完整，要求滑动变阻器滑片向左移动时电流表示数变大</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2984361"/>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350790" y="3140968"/>
            <a:ext cx="5973418" cy="2699061"/>
          </a:xfrm>
          <a:prstGeom prst="rect">
            <a:avLst/>
          </a:prstGeom>
        </p:spPr>
      </p:pic>
      <p:sp>
        <p:nvSpPr>
          <p:cNvPr id="5" name="矩形 4"/>
          <p:cNvSpPr/>
          <p:nvPr/>
        </p:nvSpPr>
        <p:spPr>
          <a:xfrm>
            <a:off x="4388701" y="5840029"/>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26</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2350790" y="3140968"/>
            <a:ext cx="3515865" cy="2338535"/>
          </a:xfrm>
          <a:prstGeom prst="rect">
            <a:avLst/>
          </a:prstGeom>
        </p:spPr>
      </p:pic>
    </p:spTree>
    <p:extLst>
      <p:ext uri="{BB962C8B-B14F-4D97-AF65-F5344CB8AC3E}">
        <p14:creationId xmlns:p14="http://schemas.microsoft.com/office/powerpoint/2010/main" val="156440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）滑动变阻器的滑片处于某位置时，电压表示数如图乙所示，为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，需将滑片向</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移动，小灯泡才能正常发光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68938" algn="l"/>
                <a:tab pos="5645150" algn="l"/>
                <a:tab pos="9861550" algn="l"/>
              </a:tabLs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）小闽记录了三次实验数据如图丙所示，请在他设计的表格中，将</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位置的内容补充完整</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622598" y="3284984"/>
                <a:ext cx="3760965" cy="1384866"/>
              </a:xfrm>
              <a:prstGeom prst="rect">
                <a:avLst/>
              </a:prstGeom>
              <a:ln>
                <a:solidFill>
                  <a:schemeClr val="tx1"/>
                </a:solidFill>
              </a:ln>
            </p:spPr>
            <p:txBody>
              <a:bodyPr wrap="none">
                <a:spAutoFit/>
              </a:bodyPr>
              <a:lstStyle/>
              <a:p>
                <a:pPr>
                  <a:lnSpc>
                    <a:spcPct val="150000"/>
                  </a:lnSpc>
                </a:pPr>
                <a14:m>
                  <m:oMathPara xmlns:m="http://schemas.openxmlformats.org/officeDocument/2006/math">
                    <m:oMathParaPr>
                      <m:jc m:val="centerGroup"/>
                    </m:oMathParaPr>
                    <m:oMath xmlns:m="http://schemas.openxmlformats.org/officeDocument/2006/math">
                      <m:r>
                        <a:rPr lang="zh-CN" altLang="en-US" sz="2400" i="0" smtClean="0">
                          <a:solidFill>
                            <a:schemeClr val="tx1"/>
                          </a:solidFill>
                          <a:latin typeface="Cambria Math" panose="02040503050406030204" pitchFamily="18" charset="0"/>
                        </a:rPr>
                        <m:t>1.5</m:t>
                      </m:r>
                      <m:r>
                        <m:rPr>
                          <m:sty m:val="p"/>
                        </m:rPr>
                        <a:rPr lang="zh-CN" altLang="en-US" sz="2400" i="0" smtClean="0">
                          <a:solidFill>
                            <a:schemeClr val="tx1"/>
                          </a:solidFill>
                          <a:latin typeface="Cambria Math" panose="02040503050406030204" pitchFamily="18" charset="0"/>
                        </a:rPr>
                        <m:t>V</m:t>
                      </m:r>
                      <m:r>
                        <m:rPr>
                          <m:nor/>
                        </m:rPr>
                        <a:rPr lang="zh-CN" altLang="en-US" sz="2400">
                          <a:solidFill>
                            <a:schemeClr val="tx1"/>
                          </a:solidFill>
                          <a:latin typeface="Cambria Math" panose="02040503050406030204" pitchFamily="18" charset="0"/>
                        </a:rPr>
                        <m:t>　</m:t>
                      </m:r>
                      <m:r>
                        <a:rPr lang="zh-CN" altLang="en-US" sz="2400" i="0">
                          <a:solidFill>
                            <a:schemeClr val="tx1"/>
                          </a:solidFill>
                          <a:latin typeface="Cambria Math" panose="02040503050406030204" pitchFamily="18" charset="0"/>
                        </a:rPr>
                        <m:t>0.2</m:t>
                      </m:r>
                      <m:r>
                        <m:rPr>
                          <m:sty m:val="p"/>
                        </m:rPr>
                        <a:rPr lang="zh-CN" altLang="en-US" sz="2400" i="0">
                          <a:solidFill>
                            <a:schemeClr val="tx1"/>
                          </a:solidFill>
                          <a:latin typeface="Cambria Math" panose="02040503050406030204" pitchFamily="18" charset="0"/>
                        </a:rPr>
                        <m:t>A</m:t>
                      </m:r>
                      <m:r>
                        <m:rPr>
                          <m:nor/>
                        </m:rPr>
                        <a:rPr lang="zh-CN" altLang="en-US" sz="2400">
                          <a:solidFill>
                            <a:schemeClr val="tx1"/>
                          </a:solidFill>
                          <a:latin typeface="Cambria Math" panose="02040503050406030204" pitchFamily="18" charset="0"/>
                        </a:rPr>
                        <m:t>　</m:t>
                      </m:r>
                      <m:r>
                        <a:rPr lang="zh-CN" altLang="en-US" sz="2400" i="0">
                          <a:solidFill>
                            <a:schemeClr val="tx1"/>
                          </a:solidFill>
                          <a:latin typeface="Cambria Math" panose="02040503050406030204" pitchFamily="18" charset="0"/>
                        </a:rPr>
                        <m:t>7.5</m:t>
                      </m:r>
                      <m:r>
                        <m:rPr>
                          <m:nor/>
                        </m:rPr>
                        <a:rPr lang="zh-CN" altLang="en-US" sz="2400">
                          <a:solidFill>
                            <a:schemeClr val="tx1"/>
                          </a:solidFill>
                          <a:latin typeface="Cambria Math" panose="02040503050406030204" pitchFamily="18" charset="0"/>
                        </a:rPr>
                        <m:t>Ω</m:t>
                      </m:r>
                      <m:r>
                        <m:rPr>
                          <m:nor/>
                        </m:rPr>
                        <a:rPr lang="en-US" altLang="zh-CN" sz="2400" b="1" i="0" smtClean="0">
                          <a:solidFill>
                            <a:schemeClr val="tx1"/>
                          </a:solidFill>
                          <a:latin typeface="Cambria Math" panose="02040503050406030204" pitchFamily="18" charset="0"/>
                        </a:rPr>
                        <m:t>  </m:t>
                      </m:r>
                      <m:r>
                        <a:rPr lang="en-US" altLang="zh-CN" sz="2400" b="1" i="0" smtClean="0">
                          <a:solidFill>
                            <a:schemeClr val="tx1"/>
                          </a:solidFill>
                          <a:latin typeface="Cambria Math" panose="02040503050406030204" pitchFamily="18" charset="0"/>
                        </a:rPr>
                        <m:t> </m:t>
                      </m:r>
                      <m:r>
                        <a:rPr lang="zh-CN" altLang="en-US" sz="2400" i="0">
                          <a:solidFill>
                            <a:schemeClr val="tx1"/>
                          </a:solidFill>
                          <a:latin typeface="Cambria Math" panose="02040503050406030204" pitchFamily="18" charset="0"/>
                        </a:rPr>
                        <m:t>2.0</m:t>
                      </m:r>
                      <m:r>
                        <m:rPr>
                          <m:sty m:val="p"/>
                        </m:rPr>
                        <a:rPr lang="zh-CN" altLang="en-US" sz="2400" i="0">
                          <a:solidFill>
                            <a:schemeClr val="tx1"/>
                          </a:solidFill>
                          <a:latin typeface="Cambria Math" panose="02040503050406030204" pitchFamily="18" charset="0"/>
                        </a:rPr>
                        <m:t>V</m:t>
                      </m:r>
                      <m:r>
                        <m:rPr>
                          <m:nor/>
                        </m:rPr>
                        <a:rPr lang="zh-CN" altLang="en-US" sz="2400">
                          <a:solidFill>
                            <a:schemeClr val="tx1"/>
                          </a:solidFill>
                          <a:latin typeface="Cambria Math" panose="02040503050406030204" pitchFamily="18" charset="0"/>
                        </a:rPr>
                        <m:t>　</m:t>
                      </m:r>
                    </m:oMath>
                  </m:oMathPara>
                </a14:m>
                <a:endParaRPr lang="en-US" altLang="zh-CN" sz="2400" smtClean="0">
                  <a:solidFill>
                    <a:schemeClr val="tx1"/>
                  </a:solidFill>
                  <a:latin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zh-CN" altLang="en-US" sz="2400" i="0">
                          <a:solidFill>
                            <a:schemeClr val="tx1"/>
                          </a:solidFill>
                          <a:latin typeface="Cambria Math" panose="02040503050406030204" pitchFamily="18" charset="0"/>
                        </a:rPr>
                        <m:t>0.25</m:t>
                      </m:r>
                      <m:r>
                        <m:rPr>
                          <m:sty m:val="p"/>
                        </m:rPr>
                        <a:rPr lang="zh-CN" altLang="en-US" sz="2400" i="0">
                          <a:solidFill>
                            <a:schemeClr val="tx1"/>
                          </a:solidFill>
                          <a:latin typeface="Cambria Math" panose="02040503050406030204" pitchFamily="18" charset="0"/>
                        </a:rPr>
                        <m:t>A</m:t>
                      </m:r>
                      <m:r>
                        <m:rPr>
                          <m:nor/>
                        </m:rPr>
                        <a:rPr lang="zh-CN" altLang="en-US" sz="2400">
                          <a:solidFill>
                            <a:schemeClr val="tx1"/>
                          </a:solidFill>
                          <a:latin typeface="Cambria Math" panose="02040503050406030204" pitchFamily="18" charset="0"/>
                        </a:rPr>
                        <m:t>　</m:t>
                      </m:r>
                      <m:r>
                        <a:rPr lang="zh-CN" altLang="en-US" sz="2400" i="0">
                          <a:solidFill>
                            <a:schemeClr val="tx1"/>
                          </a:solidFill>
                          <a:latin typeface="Cambria Math" panose="02040503050406030204" pitchFamily="18" charset="0"/>
                        </a:rPr>
                        <m:t>8</m:t>
                      </m:r>
                      <m:r>
                        <m:rPr>
                          <m:nor/>
                        </m:rPr>
                        <a:rPr lang="zh-CN" altLang="en-US" sz="2400">
                          <a:solidFill>
                            <a:schemeClr val="tx1"/>
                          </a:solidFill>
                          <a:latin typeface="Cambria Math" panose="02040503050406030204" pitchFamily="18" charset="0"/>
                        </a:rPr>
                        <m:t>Ω</m:t>
                      </m:r>
                      <m:r>
                        <a:rPr lang="en-US" altLang="zh-CN" sz="2400" b="1" i="0" smtClean="0">
                          <a:solidFill>
                            <a:schemeClr val="tx1"/>
                          </a:solidFill>
                          <a:latin typeface="Cambria Math" panose="02040503050406030204" pitchFamily="18" charset="0"/>
                        </a:rPr>
                        <m:t>    </m:t>
                      </m:r>
                      <m:r>
                        <a:rPr lang="zh-CN" altLang="en-US" sz="2400" i="0">
                          <a:solidFill>
                            <a:schemeClr val="tx1"/>
                          </a:solidFill>
                          <a:latin typeface="Cambria Math" panose="02040503050406030204" pitchFamily="18" charset="0"/>
                        </a:rPr>
                        <m:t>2.5</m:t>
                      </m:r>
                      <m:r>
                        <m:rPr>
                          <m:sty m:val="p"/>
                        </m:rPr>
                        <a:rPr lang="zh-CN" altLang="en-US" sz="2400" i="0">
                          <a:solidFill>
                            <a:schemeClr val="tx1"/>
                          </a:solidFill>
                          <a:latin typeface="Cambria Math" panose="02040503050406030204" pitchFamily="18" charset="0"/>
                        </a:rPr>
                        <m:t>V</m:t>
                      </m:r>
                      <m:r>
                        <m:rPr>
                          <m:nor/>
                        </m:rPr>
                        <a:rPr lang="en-US" altLang="zh-CN" sz="2400" b="1" i="0" smtClean="0">
                          <a:solidFill>
                            <a:schemeClr val="tx1"/>
                          </a:solidFill>
                          <a:latin typeface="Cambria Math" panose="02040503050406030204" pitchFamily="18" charset="0"/>
                        </a:rPr>
                        <m:t>  </m:t>
                      </m:r>
                      <m:r>
                        <a:rPr lang="zh-CN" altLang="en-US" sz="2400" i="0">
                          <a:solidFill>
                            <a:schemeClr val="tx1"/>
                          </a:solidFill>
                          <a:latin typeface="Cambria Math" panose="02040503050406030204" pitchFamily="18" charset="0"/>
                        </a:rPr>
                        <m:t>0.28</m:t>
                      </m:r>
                      <m:r>
                        <m:rPr>
                          <m:sty m:val="p"/>
                        </m:rPr>
                        <a:rPr lang="zh-CN" altLang="en-US" sz="2400" i="0">
                          <a:solidFill>
                            <a:schemeClr val="tx1"/>
                          </a:solidFill>
                          <a:latin typeface="Cambria Math" panose="02040503050406030204" pitchFamily="18" charset="0"/>
                        </a:rPr>
                        <m:t>A</m:t>
                      </m:r>
                    </m:oMath>
                  </m:oMathPara>
                </a14:m>
                <a:endParaRPr lang="zh-CN" altLang="en-US" sz="2400">
                  <a:solidFill>
                    <a:schemeClr val="tx1"/>
                  </a:solidFill>
                </a:endParaRPr>
              </a:p>
            </p:txBody>
          </p:sp>
        </mc:Choice>
        <mc:Fallback xmlns="">
          <p:sp>
            <p:nvSpPr>
              <p:cNvPr id="3" name="矩形 2"/>
              <p:cNvSpPr>
                <a:spLocks noRot="1" noChangeAspect="1" noMove="1" noResize="1" noEditPoints="1" noAdjustHandles="1" noChangeArrowheads="1" noChangeShapeType="1" noTextEdit="1"/>
              </p:cNvSpPr>
              <p:nvPr/>
            </p:nvSpPr>
            <p:spPr>
              <a:xfrm>
                <a:off x="622598" y="3284984"/>
                <a:ext cx="3760965" cy="1384866"/>
              </a:xfrm>
              <a:prstGeom prst="rect">
                <a:avLst/>
              </a:prstGeom>
              <a:blipFill>
                <a:blip r:embed="rId2"/>
                <a:stretch>
                  <a:fillRect/>
                </a:stretch>
              </a:blipFill>
              <a:ln>
                <a:solidFill>
                  <a:schemeClr val="tx1"/>
                </a:solid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矩形 3"/>
              <p:cNvSpPr/>
              <p:nvPr/>
            </p:nvSpPr>
            <p:spPr>
              <a:xfrm>
                <a:off x="2213577" y="4970473"/>
                <a:ext cx="57900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en-US" sz="2400" smtClean="0">
                          <a:solidFill>
                            <a:schemeClr val="tx1"/>
                          </a:solidFill>
                        </a:rPr>
                        <m:t>丙</m:t>
                      </m:r>
                    </m:oMath>
                  </m:oMathPara>
                </a14:m>
                <a:endParaRPr lang="zh-CN" altLang="en-US" sz="2400">
                  <a:solidFill>
                    <a:schemeClr val="tx1"/>
                  </a:solidFill>
                </a:endParaRPr>
              </a:p>
            </p:txBody>
          </p:sp>
        </mc:Choice>
        <mc:Fallback xmlns="">
          <p:sp>
            <p:nvSpPr>
              <p:cNvPr id="4" name="矩形 3"/>
              <p:cNvSpPr>
                <a:spLocks noRot="1" noChangeAspect="1" noMove="1" noResize="1" noEditPoints="1" noAdjustHandles="1" noChangeArrowheads="1" noChangeShapeType="1" noTextEdit="1"/>
              </p:cNvSpPr>
              <p:nvPr/>
            </p:nvSpPr>
            <p:spPr>
              <a:xfrm>
                <a:off x="2213577" y="4970473"/>
                <a:ext cx="579005" cy="461665"/>
              </a:xfrm>
              <a:prstGeom prst="rect">
                <a:avLst/>
              </a:prstGeom>
              <a:blipFill>
                <a:blip r:embed="rId3"/>
                <a:stretch>
                  <a:fillRect l="-1053" r="-1053" b="-10526"/>
                </a:stretch>
              </a:blipFill>
            </p:spPr>
            <p:txBody>
              <a:bodyPr/>
              <a:lstStyle/>
              <a:p>
                <a:r>
                  <a:rPr lang="zh-CN" altLang="en-US">
                    <a:noFill/>
                  </a:rPr>
                  <a:t> </a:t>
                </a:r>
              </a:p>
            </p:txBody>
          </p:sp>
        </mc:Fallback>
      </mc:AlternateContent>
      <p:graphicFrame>
        <p:nvGraphicFramePr>
          <p:cNvPr id="5" name="表格 4"/>
          <p:cNvGraphicFramePr>
            <a:graphicFrameLocks noGrp="1"/>
          </p:cNvGraphicFramePr>
          <p:nvPr>
            <p:extLst>
              <p:ext uri="{D42A27DB-BD31-4B8C-83A1-F6EECF244321}">
                <p14:modId xmlns:p14="http://schemas.microsoft.com/office/powerpoint/2010/main" val="270031836"/>
              </p:ext>
            </p:extLst>
          </p:nvPr>
        </p:nvGraphicFramePr>
        <p:xfrm>
          <a:off x="5591150" y="3314813"/>
          <a:ext cx="5044986" cy="2194560"/>
        </p:xfrm>
        <a:graphic>
          <a:graphicData uri="http://schemas.openxmlformats.org/drawingml/2006/table">
            <a:tbl>
              <a:tblPr firstRow="1" firstCol="1" bandRow="1"/>
              <a:tblGrid>
                <a:gridCol w="1401049">
                  <a:extLst>
                    <a:ext uri="{9D8B030D-6E8A-4147-A177-3AD203B41FA5}">
                      <a16:colId xmlns:a16="http://schemas.microsoft.com/office/drawing/2014/main" val="1898284472"/>
                    </a:ext>
                  </a:extLst>
                </a:gridCol>
                <a:gridCol w="1121444">
                  <a:extLst>
                    <a:ext uri="{9D8B030D-6E8A-4147-A177-3AD203B41FA5}">
                      <a16:colId xmlns:a16="http://schemas.microsoft.com/office/drawing/2014/main" val="2903788714"/>
                    </a:ext>
                  </a:extLst>
                </a:gridCol>
                <a:gridCol w="1121444">
                  <a:extLst>
                    <a:ext uri="{9D8B030D-6E8A-4147-A177-3AD203B41FA5}">
                      <a16:colId xmlns:a16="http://schemas.microsoft.com/office/drawing/2014/main" val="2661426660"/>
                    </a:ext>
                  </a:extLst>
                </a:gridCol>
                <a:gridCol w="1401049">
                  <a:extLst>
                    <a:ext uri="{9D8B030D-6E8A-4147-A177-3AD203B41FA5}">
                      <a16:colId xmlns:a16="http://schemas.microsoft.com/office/drawing/2014/main" val="1874775338"/>
                    </a:ext>
                  </a:extLst>
                </a:gridCol>
              </a:tblGrid>
              <a:tr h="54864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实验序号</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u="sng" kern="100">
                          <a:solidFill>
                            <a:srgbClr val="000000"/>
                          </a:solidFill>
                          <a:effectLst/>
                          <a:uFill>
                            <a:solidFill>
                              <a:srgbClr val="000000"/>
                            </a:solidFill>
                          </a:uFill>
                          <a:latin typeface="等线" panose="02010600030101010101" pitchFamily="2" charset="-122"/>
                          <a:ea typeface="宋体" panose="02010600030101010101" pitchFamily="2" charset="-122"/>
                          <a:cs typeface="宋体" panose="02010600030101010101" pitchFamily="2" charset="-122"/>
                        </a:rPr>
                        <a:t>①</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u="sng" kern="100">
                          <a:solidFill>
                            <a:srgbClr val="000000"/>
                          </a:solidFill>
                          <a:effectLst/>
                          <a:uFill>
                            <a:solidFill>
                              <a:srgbClr val="000000"/>
                            </a:solidFill>
                          </a:uFill>
                          <a:latin typeface="等线" panose="02010600030101010101" pitchFamily="2" charset="-122"/>
                          <a:ea typeface="宋体" panose="02010600030101010101" pitchFamily="2" charset="-122"/>
                          <a:cs typeface="宋体" panose="02010600030101010101" pitchFamily="2" charset="-122"/>
                        </a:rPr>
                        <a:t>②</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R</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/Ω</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4344743"/>
                  </a:ext>
                </a:extLst>
              </a:tr>
              <a:tr h="54864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1</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5</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0</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2</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7</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5</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093072"/>
                  </a:ext>
                </a:extLst>
              </a:tr>
              <a:tr h="54864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2</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0</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0</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25</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8</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3840571"/>
                  </a:ext>
                </a:extLst>
              </a:tr>
              <a:tr h="54864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2</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5</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mn-lt"/>
                          <a:ea typeface="仿宋" panose="02010609060101010101" pitchFamily="49" charset="-122"/>
                          <a:cs typeface="Times New Roman" panose="02020603050405020304" pitchFamily="18" charset="0"/>
                        </a:rPr>
                        <a:t>0</a:t>
                      </a:r>
                      <a:r>
                        <a:rPr lang="en-US" sz="2400" kern="100">
                          <a:solidFill>
                            <a:srgbClr val="000000"/>
                          </a:solidFill>
                          <a:effectLst/>
                          <a:latin typeface="+mn-lt"/>
                          <a:ea typeface="等线" panose="02010600030101010101" pitchFamily="2" charset="-122"/>
                          <a:cs typeface="Times New Roman" panose="02020603050405020304" pitchFamily="18" charset="0"/>
                        </a:rPr>
                        <a:t>.</a:t>
                      </a:r>
                      <a:r>
                        <a:rPr lang="en-US" sz="2400" kern="100">
                          <a:solidFill>
                            <a:srgbClr val="000000"/>
                          </a:solidFill>
                          <a:effectLst/>
                          <a:latin typeface="+mn-lt"/>
                          <a:ea typeface="仿宋" panose="02010609060101010101" pitchFamily="49" charset="-122"/>
                          <a:cs typeface="Times New Roman" panose="02020603050405020304" pitchFamily="18" charset="0"/>
                        </a:rPr>
                        <a:t>28</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effectLst/>
                          <a:latin typeface="+mn-lt"/>
                          <a:ea typeface="等线" panose="02010600030101010101" pitchFamily="2" charset="-122"/>
                          <a:cs typeface="Times New Roman" panose="02020603050405020304" pitchFamily="18" charset="0"/>
                        </a:rPr>
                        <a:t> </a:t>
                      </a:r>
                      <a:endParaRPr lang="zh-CN" sz="1000" kern="100">
                        <a:effectLst/>
                        <a:latin typeface="+mn-lt"/>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2431994"/>
                  </a:ext>
                </a:extLst>
              </a:tr>
            </a:tbl>
          </a:graphicData>
        </a:graphic>
      </p:graphicFrame>
      <p:sp>
        <p:nvSpPr>
          <p:cNvPr id="6" name="矩形 5"/>
          <p:cNvSpPr/>
          <p:nvPr/>
        </p:nvSpPr>
        <p:spPr>
          <a:xfrm>
            <a:off x="9864899" y="853964"/>
            <a:ext cx="910827" cy="461665"/>
          </a:xfrm>
          <a:prstGeom prst="rect">
            <a:avLst/>
          </a:prstGeom>
        </p:spPr>
        <p:txBody>
          <a:bodyPr wrap="none">
            <a:spAutoFit/>
          </a:bodyPr>
          <a:lstStyle/>
          <a:p>
            <a:r>
              <a:rPr lang="en-US" altLang="zh-CN" sz="2400">
                <a:latin typeface="+mn-lt"/>
                <a:cs typeface="Times New Roman" panose="02020603050405020304" pitchFamily="18" charset="0"/>
              </a:rPr>
              <a:t>2.0</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p:sp>
        <p:nvSpPr>
          <p:cNvPr id="7" name="矩形 6"/>
          <p:cNvSpPr/>
          <p:nvPr/>
        </p:nvSpPr>
        <p:spPr>
          <a:xfrm>
            <a:off x="1846734" y="1386898"/>
            <a:ext cx="494046"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左</a:t>
            </a:r>
            <a:endParaRPr lang="zh-CN" altLang="en-US"/>
          </a:p>
        </p:txBody>
      </p:sp>
      <p:sp>
        <p:nvSpPr>
          <p:cNvPr id="8" name="矩形 7"/>
          <p:cNvSpPr/>
          <p:nvPr/>
        </p:nvSpPr>
        <p:spPr>
          <a:xfrm>
            <a:off x="2348458" y="2477255"/>
            <a:ext cx="1653017"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　电压</a:t>
            </a:r>
            <a:r>
              <a:rPr lang="en-US" altLang="zh-CN" sz="2400" i="1">
                <a:latin typeface="+mn-lt"/>
                <a:cs typeface="Times New Roman" panose="02020603050405020304" pitchFamily="18" charset="0"/>
              </a:rPr>
              <a:t>U</a:t>
            </a:r>
            <a:r>
              <a:rPr lang="en-US" altLang="zh-CN" sz="2400">
                <a:latin typeface="+mn-lt"/>
                <a:ea typeface="黑体" panose="02010609060101010101" pitchFamily="49" charset="-122"/>
                <a:cs typeface="Times New Roman" panose="02020603050405020304" pitchFamily="18" charset="0"/>
              </a:rPr>
              <a:t>/V</a:t>
            </a:r>
            <a:endParaRPr lang="zh-CN" altLang="en-US">
              <a:latin typeface="+mn-lt"/>
            </a:endParaRPr>
          </a:p>
        </p:txBody>
      </p:sp>
      <p:sp>
        <p:nvSpPr>
          <p:cNvPr id="9" name="矩形 8"/>
          <p:cNvSpPr/>
          <p:nvPr/>
        </p:nvSpPr>
        <p:spPr>
          <a:xfrm>
            <a:off x="4943078" y="2384921"/>
            <a:ext cx="1540806"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电流</a:t>
            </a:r>
            <a:r>
              <a:rPr lang="en-US" altLang="zh-CN" sz="2400" i="1" kern="100">
                <a:cs typeface="Times New Roman" panose="02020603050405020304" pitchFamily="18" charset="0"/>
              </a:rPr>
              <a:t>I</a:t>
            </a:r>
            <a:r>
              <a:rPr lang="en-US" altLang="zh-CN" sz="2400" kern="100">
                <a:ea typeface="黑体" panose="02010609060101010101" pitchFamily="49" charset="-122"/>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　</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21577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）小灯泡正常发光时，电流表的示数为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.2</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，可计算小灯泡的电阻为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结果保留一位小数</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），小灯泡的额定功率为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W</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422798" y="2348880"/>
            <a:ext cx="5973418" cy="2699061"/>
          </a:xfrm>
          <a:prstGeom prst="rect">
            <a:avLst/>
          </a:prstGeom>
        </p:spPr>
      </p:pic>
      <p:sp>
        <p:nvSpPr>
          <p:cNvPr id="4" name="矩形 3"/>
          <p:cNvSpPr/>
          <p:nvPr/>
        </p:nvSpPr>
        <p:spPr>
          <a:xfrm>
            <a:off x="4460709" y="5047941"/>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26</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10347608" y="858741"/>
            <a:ext cx="1220206"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　</a:t>
            </a:r>
            <a:r>
              <a:rPr lang="en-US" altLang="zh-CN" sz="2400">
                <a:latin typeface="+mn-lt"/>
                <a:cs typeface="Times New Roman" panose="02020603050405020304" pitchFamily="18" charset="0"/>
              </a:rPr>
              <a:t>8.9</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p:sp>
        <p:nvSpPr>
          <p:cNvPr id="6" name="矩形 5"/>
          <p:cNvSpPr/>
          <p:nvPr/>
        </p:nvSpPr>
        <p:spPr>
          <a:xfrm>
            <a:off x="6959302" y="1403973"/>
            <a:ext cx="910827" cy="461665"/>
          </a:xfrm>
          <a:prstGeom prst="rect">
            <a:avLst/>
          </a:prstGeom>
        </p:spPr>
        <p:txBody>
          <a:bodyPr wrap="none">
            <a:spAutoFit/>
          </a:bodyPr>
          <a:lstStyle/>
          <a:p>
            <a:r>
              <a:rPr lang="en-US" altLang="zh-CN" sz="2400">
                <a:latin typeface="+mn-lt"/>
                <a:cs typeface="Times New Roman" panose="02020603050405020304" pitchFamily="18" charset="0"/>
              </a:rPr>
              <a:t>0.7</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p:spTree>
    <p:extLst>
      <p:ext uri="{BB962C8B-B14F-4D97-AF65-F5344CB8AC3E}">
        <p14:creationId xmlns:p14="http://schemas.microsoft.com/office/powerpoint/2010/main" val="365984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93483"/>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）如图甲所示是一种椭球体磁体，小南和小闽用两个该种磁体、一盒细铁屑、铁钉等材料进行探究</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）比较磁体两端与侧边的磁性强弱：</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小南将两磁体在桌面相近位置任意摆放，磁体自由运动，稳定后，均呈现如图乙状态</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由此推断：该磁体</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磁性强；</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小闽将磁体直接放入细铁屑盒后取出，发现侧边吸附铁屑比两端多，由此判断小南的推断是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4799062" y="4044881"/>
            <a:ext cx="4594327" cy="1989444"/>
          </a:xfrm>
          <a:prstGeom prst="rect">
            <a:avLst/>
          </a:prstGeom>
        </p:spPr>
      </p:pic>
      <p:sp>
        <p:nvSpPr>
          <p:cNvPr id="6" name="矩形 5"/>
          <p:cNvSpPr/>
          <p:nvPr/>
        </p:nvSpPr>
        <p:spPr>
          <a:xfrm>
            <a:off x="5954396" y="5996227"/>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27</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3" name="矩形 2"/>
          <p:cNvSpPr/>
          <p:nvPr/>
        </p:nvSpPr>
        <p:spPr>
          <a:xfrm>
            <a:off x="3862958" y="3040945"/>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侧边</a:t>
            </a:r>
            <a:endParaRPr lang="zh-CN" altLang="en-US"/>
          </a:p>
        </p:txBody>
      </p:sp>
      <p:sp>
        <p:nvSpPr>
          <p:cNvPr id="4" name="矩形 3"/>
          <p:cNvSpPr/>
          <p:nvPr/>
        </p:nvSpPr>
        <p:spPr>
          <a:xfrm>
            <a:off x="1789346" y="4138317"/>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正确</a:t>
            </a:r>
            <a:endParaRPr lang="zh-CN" altLang="en-US"/>
          </a:p>
        </p:txBody>
      </p:sp>
    </p:spTree>
    <p:extLst>
      <p:ext uri="{BB962C8B-B14F-4D97-AF65-F5344CB8AC3E}">
        <p14:creationId xmlns:p14="http://schemas.microsoft.com/office/powerpoint/2010/main" val="374556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长征八号是新一代中型低温液体运载火箭，二级动力采用液氢液氧发动机，主要原因是液氢燃料具有较大的（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热值</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内能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比热容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密度</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月落乌啼霜满天，江枫渔火对愁眠</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来自《枫桥夜泊》</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霜</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形成的过程中发生的物态变化是（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液化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凝华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升华</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222998" y="1412776"/>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
        <p:nvSpPr>
          <p:cNvPr id="4" name="矩形 3"/>
          <p:cNvSpPr/>
          <p:nvPr/>
        </p:nvSpPr>
        <p:spPr>
          <a:xfrm>
            <a:off x="2998862" y="3645024"/>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3245986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）感受物体间力的作用：</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当将手上的磁体靠近铁钉时，铁钉向磁体方向靠近</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小南认为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磁体对铁钉有吸引力，而铁钉对磁体没有吸引力</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小闽认为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铁钉对磁体也有吸引力</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，依据是力的作用是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设计实验，验证</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铁钉对磁体也有吸引力</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实验过程：将手上的铁钉靠近水平桌面（</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光滑</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）上的磁体</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6311230" y="4077072"/>
            <a:ext cx="4594327" cy="1989444"/>
          </a:xfrm>
          <a:prstGeom prst="rect">
            <a:avLst/>
          </a:prstGeom>
        </p:spPr>
      </p:pic>
      <p:sp>
        <p:nvSpPr>
          <p:cNvPr id="4" name="矩形 3"/>
          <p:cNvSpPr/>
          <p:nvPr/>
        </p:nvSpPr>
        <p:spPr>
          <a:xfrm>
            <a:off x="7535366" y="6066203"/>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27</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8599457" y="2465404"/>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相互</a:t>
            </a:r>
            <a:endParaRPr lang="zh-CN" altLang="en-US"/>
          </a:p>
        </p:txBody>
      </p:sp>
      <p:sp>
        <p:nvSpPr>
          <p:cNvPr id="6" name="矩形 5"/>
          <p:cNvSpPr/>
          <p:nvPr/>
        </p:nvSpPr>
        <p:spPr>
          <a:xfrm>
            <a:off x="2206774" y="4102211"/>
            <a:ext cx="3352200"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磁体向铁钉方向靠近　</a:t>
            </a:r>
            <a:endParaRPr lang="zh-CN" altLang="en-US"/>
          </a:p>
        </p:txBody>
      </p:sp>
    </p:spTree>
    <p:extLst>
      <p:ext uri="{BB962C8B-B14F-4D97-AF65-F5344CB8AC3E}">
        <p14:creationId xmlns:p14="http://schemas.microsoft.com/office/powerpoint/2010/main" val="20267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93483"/>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）实验小组用一根粗细均匀且一端封闭的玻璃管、适量小铅丸等自制密度计，如图甲所示</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）设计制作：</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用直尺和一对三角板测量玻璃管外直径</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如图乙所示，其中</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l">
              <a:spcAft>
                <a:spcPts val="0"/>
              </a:spcAft>
            </a:pP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）的测量方法是正确的；</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在玻璃管中装入适量小铅丸，目的是降低</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，提高稳度，使玻璃管能够竖直</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于水中</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222998" y="4281688"/>
            <a:ext cx="6850505" cy="1515829"/>
          </a:xfrm>
          <a:prstGeom prst="rect">
            <a:avLst/>
          </a:prstGeom>
        </p:spPr>
      </p:pic>
      <p:sp>
        <p:nvSpPr>
          <p:cNvPr id="4" name="矩形 3"/>
          <p:cNvSpPr/>
          <p:nvPr/>
        </p:nvSpPr>
        <p:spPr>
          <a:xfrm>
            <a:off x="6386444" y="5797517"/>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28</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8471470" y="2492896"/>
            <a:ext cx="1024639"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　</a:t>
            </a:r>
            <a:r>
              <a:rPr lang="en-US" altLang="zh-CN" sz="2400">
                <a:latin typeface="+mn-lt"/>
                <a:ea typeface="黑体" panose="02010609060101010101" pitchFamily="49" charset="-122"/>
                <a:cs typeface="Times New Roman" panose="02020603050405020304" pitchFamily="18" charset="0"/>
              </a:rPr>
              <a:t>D</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p:sp>
        <p:nvSpPr>
          <p:cNvPr id="6" name="矩形 5"/>
          <p:cNvSpPr/>
          <p:nvPr/>
        </p:nvSpPr>
        <p:spPr>
          <a:xfrm>
            <a:off x="6535445" y="3581642"/>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重心</a:t>
            </a:r>
            <a:endParaRPr lang="zh-CN" altLang="en-US"/>
          </a:p>
        </p:txBody>
      </p:sp>
      <p:sp>
        <p:nvSpPr>
          <p:cNvPr id="7" name="矩形 6"/>
          <p:cNvSpPr/>
          <p:nvPr/>
        </p:nvSpPr>
        <p:spPr>
          <a:xfrm>
            <a:off x="1342678" y="4138317"/>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漂浮</a:t>
            </a:r>
            <a:endParaRPr lang="zh-CN" altLang="en-US"/>
          </a:p>
        </p:txBody>
      </p:sp>
    </p:spTree>
    <p:extLst>
      <p:ext uri="{BB962C8B-B14F-4D97-AF65-F5344CB8AC3E}">
        <p14:creationId xmlns:p14="http://schemas.microsoft.com/office/powerpoint/2010/main" val="174907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）标定刻度：</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将玻璃管放入水中，静止后，在与水面相平处标记为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，记为水的密度值；将玻璃管放入密度为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的酒精中，静止后，在与液面相平处标记为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，记为酒精的密度值，</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78582" y="3212976"/>
            <a:ext cx="11177862" cy="2473354"/>
          </a:xfrm>
          <a:prstGeom prst="rect">
            <a:avLst/>
          </a:prstGeom>
        </p:spPr>
      </p:pic>
      <p:sp>
        <p:nvSpPr>
          <p:cNvPr id="4" name="矩形 3"/>
          <p:cNvSpPr/>
          <p:nvPr/>
        </p:nvSpPr>
        <p:spPr>
          <a:xfrm>
            <a:off x="5242003" y="602128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28</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3718942" y="2479668"/>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上　</a:t>
            </a:r>
            <a:endParaRPr lang="zh-CN" altLang="en-US"/>
          </a:p>
        </p:txBody>
      </p:sp>
    </p:spTree>
    <p:extLst>
      <p:ext uri="{BB962C8B-B14F-4D97-AF65-F5344CB8AC3E}">
        <p14:creationId xmlns:p14="http://schemas.microsoft.com/office/powerpoint/2010/main" val="27253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545377"/>
              </a:xfrm>
            </p:spPr>
            <p:txBody>
              <a:bodyPr/>
              <a:lstStyle/>
              <a:p>
                <a:pPr lvl="0">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填测量工具</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）测得装了铅丸的玻璃管总质量为</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，被测液体的密度为</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ρ</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，结合玻璃管外直径</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，推导玻璃管浸入液体的深度</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h</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的表达式：</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h</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可能用到的数学公式</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圆柱体体积</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Sh</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圆的面积</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π</m:t>
                        </m:r>
                        <m:sSup>
                          <m:sSupPr>
                            <m:ctrlPr>
                              <a:rPr lang="zh-CN" altLang="zh-CN" i="1" kern="100">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𝑑</m:t>
                            </m:r>
                          </m:e>
                          <m:sup>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4</m:t>
                        </m:r>
                      </m:den>
                    </m:f>
                  </m:oMath>
                </a14:m>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依据表达式，标定刻度，完成制作</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545377"/>
              </a:xfrm>
              <a:blipFill>
                <a:blip r:embed="rId2"/>
                <a:stretch>
                  <a:fillRect l="-796" r="-849" b="-3589"/>
                </a:stretch>
              </a:blipFill>
            </p:spPr>
            <p:txBody>
              <a:bodyPr/>
              <a:lstStyle/>
              <a:p>
                <a:r>
                  <a:rPr lang="zh-CN" altLang="en-US">
                    <a:noFill/>
                  </a:rPr>
                  <a:t> </a:t>
                </a:r>
              </a:p>
            </p:txBody>
          </p:sp>
        </mc:Fallback>
      </mc:AlternateContent>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550590" y="3307709"/>
            <a:ext cx="10729192" cy="2374076"/>
          </a:xfrm>
          <a:prstGeom prst="rect">
            <a:avLst/>
          </a:prstGeom>
        </p:spPr>
      </p:pic>
      <p:sp>
        <p:nvSpPr>
          <p:cNvPr id="4" name="矩形 3"/>
          <p:cNvSpPr/>
          <p:nvPr/>
        </p:nvSpPr>
        <p:spPr>
          <a:xfrm>
            <a:off x="5053411" y="5805264"/>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28</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1558702" y="807095"/>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天平　</a:t>
            </a:r>
            <a:endParaRPr lang="zh-CN" altLang="en-US"/>
          </a:p>
        </p:txBody>
      </p:sp>
      <mc:AlternateContent xmlns:mc="http://schemas.openxmlformats.org/markup-compatibility/2006" xmlns:a14="http://schemas.microsoft.com/office/drawing/2010/main">
        <mc:Choice Requires="a14">
          <p:sp>
            <p:nvSpPr>
              <p:cNvPr id="6" name="矩形 5"/>
              <p:cNvSpPr/>
              <p:nvPr/>
            </p:nvSpPr>
            <p:spPr>
              <a:xfrm>
                <a:off x="622598" y="1630295"/>
                <a:ext cx="1401025" cy="972317"/>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　</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4</m:t>
                        </m:r>
                        <m:r>
                          <a:rPr lang="en-US" altLang="zh-CN" sz="2400" i="1" kern="100">
                            <a:latin typeface="Cambria Math" panose="02040503050406030204" pitchFamily="18" charset="0"/>
                            <a:cs typeface="Times New Roman" panose="02020603050405020304" pitchFamily="18" charset="0"/>
                          </a:rPr>
                          <m:t>𝒎</m:t>
                        </m:r>
                      </m:num>
                      <m:den>
                        <m:r>
                          <m:rPr>
                            <m:nor/>
                          </m:rPr>
                          <a:rPr lang="en-US" altLang="zh-CN" sz="2400" i="1" kern="100">
                            <a:cs typeface="Times New Roman" panose="02020603050405020304" pitchFamily="18" charset="0"/>
                          </a:rPr>
                          <m:t>ρ</m:t>
                        </m:r>
                        <m:r>
                          <m:rPr>
                            <m:nor/>
                          </m:rPr>
                          <a:rPr lang="en-US" altLang="zh-CN" sz="2400" kern="100">
                            <a:cs typeface="Times New Roman" panose="02020603050405020304" pitchFamily="18" charset="0"/>
                          </a:rPr>
                          <m:t>π</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𝒅</m:t>
                            </m:r>
                          </m:e>
                          <m:sup>
                            <m:r>
                              <a:rPr lang="en-US" altLang="zh-CN" sz="2400" i="1" kern="100">
                                <a:latin typeface="Cambria Math" panose="02040503050406030204" pitchFamily="18" charset="0"/>
                                <a:cs typeface="Times New Roman" panose="02020603050405020304" pitchFamily="18" charset="0"/>
                              </a:rPr>
                              <m:t>2</m:t>
                            </m:r>
                          </m:sup>
                        </m:sSup>
                      </m:den>
                    </m:f>
                  </m:oMath>
                </a14:m>
                <a:r>
                  <a:rPr lang="zh-CN" altLang="zh-CN" sz="2400" kern="100">
                    <a:ea typeface="黑体" panose="02010609060101010101" pitchFamily="49" charset="-122"/>
                    <a:cs typeface="Times New Roman" panose="02020603050405020304" pitchFamily="18" charset="0"/>
                  </a:rPr>
                  <a:t>　</a:t>
                </a:r>
                <a:endParaRPr lang="zh-CN" altLang="zh-CN" sz="1400" kern="100">
                  <a:cs typeface="Times New Roman" panose="02020603050405020304" pitchFamily="18" charset="0"/>
                </a:endParaRPr>
              </a:p>
            </p:txBody>
          </p:sp>
        </mc:Choice>
        <mc:Fallback xmlns="">
          <p:sp>
            <p:nvSpPr>
              <p:cNvPr id="6" name="矩形 5"/>
              <p:cNvSpPr>
                <a:spLocks noRot="1" noChangeAspect="1" noMove="1" noResize="1" noEditPoints="1" noAdjustHandles="1" noChangeArrowheads="1" noChangeShapeType="1" noTextEdit="1"/>
              </p:cNvSpPr>
              <p:nvPr/>
            </p:nvSpPr>
            <p:spPr>
              <a:xfrm>
                <a:off x="622598" y="1630295"/>
                <a:ext cx="1401025" cy="972317"/>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51424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）交流评估：</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用自制密度计测量液体密度时，发现精确度不够，请提出一条改进建议：</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87377" y="2708920"/>
            <a:ext cx="11064507" cy="2448272"/>
          </a:xfrm>
          <a:prstGeom prst="rect">
            <a:avLst/>
          </a:prstGeom>
        </p:spPr>
      </p:pic>
      <p:sp>
        <p:nvSpPr>
          <p:cNvPr id="4" name="矩形 3"/>
          <p:cNvSpPr/>
          <p:nvPr/>
        </p:nvSpPr>
        <p:spPr>
          <a:xfrm>
            <a:off x="5242003" y="5406559"/>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28</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367077" y="1916832"/>
            <a:ext cx="3352200"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换用较细的玻璃管　</a:t>
            </a:r>
            <a:endParaRPr lang="zh-CN" altLang="en-US"/>
          </a:p>
        </p:txBody>
      </p:sp>
    </p:spTree>
    <p:extLst>
      <p:ext uri="{BB962C8B-B14F-4D97-AF65-F5344CB8AC3E}">
        <p14:creationId xmlns:p14="http://schemas.microsoft.com/office/powerpoint/2010/main" val="1891479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计算题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）如图所示电路，电源电压</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V</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）通过定值电阻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60854" y="4871363"/>
                <a:ext cx="11422984" cy="1509965"/>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闭合开关时</a:t>
                </a:r>
                <a:r>
                  <a:rPr lang="zh-CN" altLang="zh-CN" sz="2400" kern="100">
                    <a:cs typeface="Times New Roman" panose="02020603050405020304" pitchFamily="18" charset="0"/>
                  </a:rPr>
                  <a:t>，</a:t>
                </a:r>
                <a:r>
                  <a:rPr lang="en-US" altLang="zh-CN" sz="2400" i="1" kern="100">
                    <a:cs typeface="Times New Roman" panose="02020603050405020304" pitchFamily="18" charset="0"/>
                  </a:rPr>
                  <a:t>R</a:t>
                </a:r>
                <a:r>
                  <a:rPr lang="en-US" altLang="zh-CN" sz="2400" kern="100" baseline="-25000">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a:t>
                </a:r>
                <a:r>
                  <a:rPr lang="en-US" altLang="zh-CN" sz="2400" i="1" kern="100">
                    <a:cs typeface="Times New Roman" panose="02020603050405020304" pitchFamily="18" charset="0"/>
                  </a:rPr>
                  <a:t>R</a:t>
                </a:r>
                <a:r>
                  <a:rPr lang="en-US" altLang="zh-CN" sz="2400" kern="100" baseline="-25000">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串联</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电压表测量</a:t>
                </a:r>
                <a:r>
                  <a:rPr lang="en-US" altLang="zh-CN" sz="2400" i="1" kern="100">
                    <a:cs typeface="Times New Roman" panose="02020603050405020304" pitchFamily="18" charset="0"/>
                  </a:rPr>
                  <a:t>R</a:t>
                </a:r>
                <a:r>
                  <a:rPr lang="en-US" altLang="zh-CN" sz="2400" kern="100" baseline="-25000">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两端电压</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则通过</a:t>
                </a:r>
                <a:r>
                  <a:rPr lang="en-US" altLang="zh-CN" sz="2400" i="1" kern="100">
                    <a:cs typeface="Times New Roman" panose="02020603050405020304" pitchFamily="18" charset="0"/>
                  </a:rPr>
                  <a:t>R</a:t>
                </a:r>
                <a:r>
                  <a:rPr lang="en-US" altLang="zh-CN" sz="2400" kern="100" baseline="-25000">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的电流</a:t>
                </a:r>
                <a:r>
                  <a:rPr lang="en-US" altLang="zh-CN" sz="2400" i="1" kern="100">
                    <a:cs typeface="Times New Roman" panose="02020603050405020304" pitchFamily="18" charset="0"/>
                  </a:rPr>
                  <a:t>I</a:t>
                </a:r>
                <a:r>
                  <a:rPr lang="en-US" altLang="zh-CN" sz="2400" kern="100" baseline="-25000">
                    <a:cs typeface="Times New Roman" panose="02020603050405020304" pitchFamily="18" charset="0"/>
                  </a:rPr>
                  <a:t>1</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𝑼</m:t>
                            </m:r>
                          </m:e>
                          <m:sub>
                            <m:r>
                              <a:rPr lang="en-US" altLang="zh-CN" sz="2400" i="1" kern="100">
                                <a:latin typeface="Cambria Math" panose="02040503050406030204" pitchFamily="18" charset="0"/>
                                <a:cs typeface="Times New Roman" panose="02020603050405020304" pitchFamily="18" charset="0"/>
                              </a:rPr>
                              <m:t>1</m:t>
                            </m:r>
                          </m:sub>
                        </m:sSub>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𝑹</m:t>
                            </m:r>
                          </m:e>
                          <m:sub>
                            <m:r>
                              <a:rPr lang="en-US" altLang="zh-CN" sz="2400" i="1" kern="100">
                                <a:latin typeface="Cambria Math" panose="02040503050406030204" pitchFamily="18" charset="0"/>
                                <a:cs typeface="Times New Roman" panose="02020603050405020304" pitchFamily="18" charset="0"/>
                              </a:rPr>
                              <m:t>1</m:t>
                            </m:r>
                          </m:sub>
                        </m:sSub>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2</m:t>
                        </m:r>
                        <m:r>
                          <a:rPr lang="en-US" altLang="zh-CN" sz="2400" i="1" kern="100">
                            <a:latin typeface="Cambria Math" panose="02040503050406030204" pitchFamily="18" charset="0"/>
                            <a:cs typeface="Times New Roman" panose="02020603050405020304" pitchFamily="18" charset="0"/>
                          </a:rPr>
                          <m:t>𝐕</m:t>
                        </m:r>
                      </m:num>
                      <m:den>
                        <m:r>
                          <a:rPr lang="en-US" altLang="zh-CN" sz="2400" i="1" kern="100">
                            <a:latin typeface="Cambria Math" panose="02040503050406030204" pitchFamily="18" charset="0"/>
                            <a:cs typeface="Times New Roman" panose="02020603050405020304" pitchFamily="18" charset="0"/>
                          </a:rPr>
                          <m:t>5</m:t>
                        </m:r>
                        <m:r>
                          <m:rPr>
                            <m:nor/>
                          </m:rPr>
                          <a:rPr lang="en-US" altLang="zh-CN" sz="2400" kern="100">
                            <a:cs typeface="Times New Roman" panose="02020603050405020304" pitchFamily="18" charset="0"/>
                          </a:rPr>
                          <m:t>Ω</m:t>
                        </m:r>
                      </m:den>
                    </m:f>
                  </m:oMath>
                </a14:m>
                <a:r>
                  <a:rPr lang="zh-CN" altLang="zh-CN" sz="2400" kern="100">
                    <a:cs typeface="Times New Roman" panose="02020603050405020304" pitchFamily="18" charset="0"/>
                  </a:rPr>
                  <a:t>＝</a:t>
                </a:r>
                <a:r>
                  <a:rPr lang="en-US" altLang="zh-CN" sz="2400" kern="100">
                    <a:cs typeface="Times New Roman" panose="02020603050405020304" pitchFamily="18" charset="0"/>
                  </a:rPr>
                  <a:t>0</a:t>
                </a:r>
                <a:r>
                  <a:rPr lang="en-US" altLang="zh-CN" sz="2400" kern="100">
                    <a:latin typeface="+mn-lt"/>
                    <a:cs typeface="Times New Roman" panose="02020603050405020304" pitchFamily="18" charset="0"/>
                  </a:rPr>
                  <a:t>.4</a:t>
                </a:r>
                <a:r>
                  <a:rPr lang="en-US" altLang="zh-CN" sz="2400" kern="100">
                    <a:latin typeface="+mn-lt"/>
                    <a:ea typeface="黑体" panose="02010609060101010101" pitchFamily="49" charset="-122"/>
                    <a:cs typeface="Times New Roman" panose="02020603050405020304" pitchFamily="18" charset="0"/>
                  </a:rPr>
                  <a:t> </a:t>
                </a:r>
                <a:r>
                  <a:rPr lang="en-US" altLang="zh-CN" sz="2400" kern="100">
                    <a:ea typeface="黑体" panose="02010609060101010101" pitchFamily="49" charset="-122"/>
                    <a:cs typeface="Times New Roman" panose="02020603050405020304" pitchFamily="18" charset="0"/>
                  </a:rPr>
                  <a:t>A</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4871363"/>
                <a:ext cx="11422984" cy="1509965"/>
              </a:xfrm>
              <a:prstGeom prst="rect">
                <a:avLst/>
              </a:prstGeom>
              <a:blipFill>
                <a:blip r:embed="rId2"/>
                <a:stretch>
                  <a:fillRect l="-800" r="-854" b="-4032"/>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5303118" y="2132856"/>
            <a:ext cx="2940577" cy="2250973"/>
          </a:xfrm>
          <a:prstGeom prst="rect">
            <a:avLst/>
          </a:prstGeom>
        </p:spPr>
      </p:pic>
      <p:sp>
        <p:nvSpPr>
          <p:cNvPr id="7" name="矩形 6"/>
          <p:cNvSpPr/>
          <p:nvPr/>
        </p:nvSpPr>
        <p:spPr>
          <a:xfrm>
            <a:off x="5810380" y="444118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29</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321428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两端的电压</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3753906"/>
            <a:ext cx="11134952"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闭合开关时</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串联</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的电压</a:t>
            </a:r>
            <a:r>
              <a:rPr lang="en-US" altLang="zh-CN" sz="2400" i="1" kern="100">
                <a:ea typeface="黑体" panose="02010609060101010101" pitchFamily="49" charset="-122"/>
                <a:cs typeface="Times New Roman" panose="02020603050405020304" pitchFamily="18" charset="0"/>
              </a:rPr>
              <a:t>U</a:t>
            </a:r>
            <a:r>
              <a:rPr lang="en-US" altLang="zh-CN" sz="2400" kern="100" baseline="-25000">
                <a:ea typeface="黑体" panose="02010609060101010101" pitchFamily="49" charset="-122"/>
                <a:cs typeface="Times New Roman" panose="02020603050405020304" pitchFamily="18" charset="0"/>
              </a:rPr>
              <a:t>2</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U</a:t>
            </a:r>
            <a:r>
              <a:rPr lang="zh-CN" altLang="zh-CN" sz="2400" kern="100">
                <a:ea typeface="黑体" panose="02010609060101010101" pitchFamily="49" charset="-122"/>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U</a:t>
            </a:r>
            <a:r>
              <a:rPr lang="en-US" altLang="zh-CN" sz="2400" kern="100" baseline="-25000">
                <a:ea typeface="黑体" panose="02010609060101010101" pitchFamily="49" charset="-122"/>
                <a:cs typeface="Times New Roman" panose="02020603050405020304" pitchFamily="18" charset="0"/>
              </a:rPr>
              <a:t>1</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3 V</a:t>
            </a:r>
            <a:r>
              <a:rPr lang="zh-CN" altLang="zh-CN" sz="2400" kern="100">
                <a:ea typeface="黑体" panose="02010609060101010101" pitchFamily="49"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2 V</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 V</a:t>
            </a:r>
            <a:r>
              <a:rPr lang="en-US" altLang="zh-CN" sz="2400" kern="100" smtClean="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sp>
        <p:nvSpPr>
          <p:cNvPr id="4" name="矩形 3"/>
          <p:cNvSpPr/>
          <p:nvPr/>
        </p:nvSpPr>
        <p:spPr>
          <a:xfrm>
            <a:off x="324378" y="4401978"/>
            <a:ext cx="4690708"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a:t>
            </a:r>
            <a:r>
              <a:rPr lang="en-US" altLang="zh-CN" sz="2400" b="0" kern="100">
                <a:solidFill>
                  <a:srgbClr val="000000"/>
                </a:solidFill>
                <a:cs typeface="Times New Roman" panose="02020603050405020304" pitchFamily="18" charset="0"/>
              </a:rPr>
              <a:t>3</a:t>
            </a:r>
            <a:r>
              <a:rPr lang="zh-CN" altLang="zh-CN" sz="2400" b="0" kern="100">
                <a:solidFill>
                  <a:srgbClr val="000000"/>
                </a:solidFill>
                <a:cs typeface="Times New Roman" panose="02020603050405020304" pitchFamily="18" charset="0"/>
              </a:rPr>
              <a:t>）通电</a:t>
            </a:r>
            <a:r>
              <a:rPr lang="en-US" altLang="zh-CN" sz="2400" b="0" kern="100">
                <a:solidFill>
                  <a:srgbClr val="000000"/>
                </a:solidFill>
                <a:cs typeface="Times New Roman" panose="02020603050405020304" pitchFamily="18" charset="0"/>
              </a:rPr>
              <a:t>10 s</a:t>
            </a:r>
            <a:r>
              <a:rPr lang="zh-CN" altLang="zh-CN" sz="2400" b="0" kern="100">
                <a:solidFill>
                  <a:srgbClr val="000000"/>
                </a:solidFill>
                <a:cs typeface="Times New Roman" panose="02020603050405020304" pitchFamily="18" charset="0"/>
              </a:rPr>
              <a:t>，电流所做的总功</a:t>
            </a:r>
            <a:r>
              <a:rPr lang="en-US" altLang="zh-CN" sz="2400" b="0" kern="100">
                <a:solidFill>
                  <a:srgbClr val="000000"/>
                </a:solidFill>
                <a:latin typeface="宋体" panose="02010600030101010101" pitchFamily="2" charset="-122"/>
                <a:cs typeface="Times New Roman" panose="02020603050405020304" pitchFamily="18" charset="0"/>
              </a:rPr>
              <a:t>.</a:t>
            </a:r>
            <a:endParaRPr lang="zh-CN" altLang="zh-CN" sz="1400" b="0" kern="100">
              <a:cs typeface="Times New Roman" panose="02020603050405020304" pitchFamily="18" charset="0"/>
            </a:endParaRPr>
          </a:p>
        </p:txBody>
      </p:sp>
      <p:sp>
        <p:nvSpPr>
          <p:cNvPr id="5" name="矩形 4"/>
          <p:cNvSpPr/>
          <p:nvPr/>
        </p:nvSpPr>
        <p:spPr>
          <a:xfrm>
            <a:off x="360854" y="4892967"/>
            <a:ext cx="11422984" cy="1200329"/>
          </a:xfrm>
          <a:prstGeom prst="rect">
            <a:avLst/>
          </a:prstGeom>
        </p:spPr>
        <p:txBody>
          <a:bodyPr wrap="square">
            <a:spAutoFit/>
          </a:bodyPr>
          <a:lstStyle/>
          <a:p>
            <a:pPr algn="just">
              <a:lnSpc>
                <a:spcPct val="150000"/>
              </a:lnSpc>
              <a:spcAft>
                <a:spcPts val="0"/>
              </a:spcAft>
            </a:pP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串联</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I</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I</a:t>
            </a:r>
            <a:r>
              <a:rPr lang="en-US" altLang="zh-CN" sz="2400" kern="100" baseline="-25000">
                <a:ea typeface="黑体" panose="02010609060101010101" pitchFamily="49" charset="-122"/>
                <a:cs typeface="Times New Roman" panose="02020603050405020304" pitchFamily="18" charset="0"/>
              </a:rPr>
              <a:t>1</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0</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4 </a:t>
            </a:r>
            <a:r>
              <a:rPr lang="en-US" altLang="zh-CN" sz="2400" kern="100">
                <a:ea typeface="黑体" panose="02010609060101010101" pitchFamily="49" charset="-122"/>
                <a:cs typeface="Times New Roman" panose="02020603050405020304" pitchFamily="18" charset="0"/>
              </a:rPr>
              <a:t>A</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通电</a:t>
            </a:r>
            <a:r>
              <a:rPr lang="en-US" altLang="zh-CN" sz="2400" kern="100">
                <a:ea typeface="黑体" panose="02010609060101010101" pitchFamily="49" charset="-122"/>
                <a:cs typeface="Times New Roman" panose="02020603050405020304" pitchFamily="18" charset="0"/>
              </a:rPr>
              <a:t>10 s</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整个电路电流所做的功</a:t>
            </a:r>
            <a:r>
              <a:rPr lang="en-US" altLang="zh-CN" sz="2400" i="1" kern="100">
                <a:ea typeface="黑体" panose="02010609060101010101" pitchFamily="49" charset="-122"/>
                <a:cs typeface="Times New Roman" panose="02020603050405020304" pitchFamily="18" charset="0"/>
              </a:rPr>
              <a:t>W</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UIt</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3 V</a:t>
            </a:r>
            <a:r>
              <a:rPr lang="en-US" altLang="zh-CN" sz="2400" kern="100">
                <a:latin typeface="宋体" panose="02010600030101010101" pitchFamily="2" charset="-122"/>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0</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4</a:t>
            </a:r>
            <a:r>
              <a:rPr lang="en-US" altLang="zh-CN" sz="2400" kern="100">
                <a:ea typeface="黑体" panose="02010609060101010101" pitchFamily="49" charset="-122"/>
                <a:cs typeface="Times New Roman" panose="02020603050405020304" pitchFamily="18" charset="0"/>
              </a:rPr>
              <a:t> A</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 s</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12 J</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5807174" y="707849"/>
            <a:ext cx="2940577" cy="2250973"/>
          </a:xfrm>
          <a:prstGeom prst="rect">
            <a:avLst/>
          </a:prstGeom>
        </p:spPr>
      </p:pic>
      <p:sp>
        <p:nvSpPr>
          <p:cNvPr id="7" name="矩形 6"/>
          <p:cNvSpPr/>
          <p:nvPr/>
        </p:nvSpPr>
        <p:spPr>
          <a:xfrm>
            <a:off x="6314436" y="3016173"/>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29</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319654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）小闽想了解家中纯电车的耗电情况与行驶速度的关系，他与爸爸一起对该车进行测试，其他条件相同，以三次不同速度，分别匀速行驶</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50</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，记录的数据如表所示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011664644"/>
              </p:ext>
            </p:extLst>
          </p:nvPr>
        </p:nvGraphicFramePr>
        <p:xfrm>
          <a:off x="618171" y="2438140"/>
          <a:ext cx="10971213" cy="2194560"/>
        </p:xfrm>
        <a:graphic>
          <a:graphicData uri="http://schemas.openxmlformats.org/drawingml/2006/table">
            <a:tbl>
              <a:tblPr firstRow="1" firstCol="1" bandRow="1"/>
              <a:tblGrid>
                <a:gridCol w="1134650">
                  <a:extLst>
                    <a:ext uri="{9D8B030D-6E8A-4147-A177-3AD203B41FA5}">
                      <a16:colId xmlns:a16="http://schemas.microsoft.com/office/drawing/2014/main" val="3249135487"/>
                    </a:ext>
                  </a:extLst>
                </a:gridCol>
                <a:gridCol w="2269301">
                  <a:extLst>
                    <a:ext uri="{9D8B030D-6E8A-4147-A177-3AD203B41FA5}">
                      <a16:colId xmlns:a16="http://schemas.microsoft.com/office/drawing/2014/main" val="3784423457"/>
                    </a:ext>
                  </a:extLst>
                </a:gridCol>
                <a:gridCol w="3783631">
                  <a:extLst>
                    <a:ext uri="{9D8B030D-6E8A-4147-A177-3AD203B41FA5}">
                      <a16:colId xmlns:a16="http://schemas.microsoft.com/office/drawing/2014/main" val="1630529475"/>
                    </a:ext>
                  </a:extLst>
                </a:gridCol>
                <a:gridCol w="3783631">
                  <a:extLst>
                    <a:ext uri="{9D8B030D-6E8A-4147-A177-3AD203B41FA5}">
                      <a16:colId xmlns:a16="http://schemas.microsoft.com/office/drawing/2014/main" val="741668097"/>
                    </a:ext>
                  </a:extLst>
                </a:gridCol>
              </a:tblGrid>
              <a:tr h="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路程</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s</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/km</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速度</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v</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kern="100">
                          <a:solidFill>
                            <a:srgbClr val="000000"/>
                          </a:solidFill>
                          <a:effectLst/>
                          <a:latin typeface="等线" panose="02010600030101010101" pitchFamily="2" charset="-122"/>
                          <a:ea typeface="宋体" panose="02010600030101010101" pitchFamily="2" charset="-122"/>
                          <a:cs typeface="Times New Roman" panose="02020603050405020304" pitchFamily="18" charset="0"/>
                        </a:rPr>
                        <a:t>（</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km∙h</a:t>
                      </a:r>
                      <a:r>
                        <a:rPr lang="zh-CN" sz="2400" kern="100" baseline="30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kern="100" baseline="30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a:t>
                      </a:r>
                      <a:r>
                        <a:rPr lang="zh-CN" sz="2400" kern="100">
                          <a:solidFill>
                            <a:srgbClr val="000000"/>
                          </a:solidFill>
                          <a:effectLst/>
                          <a:latin typeface="等线" panose="02010600030101010101" pitchFamily="2" charset="-122"/>
                          <a:ea typeface="宋体" panose="02010600030101010101" pitchFamily="2" charset="-122"/>
                          <a:cs typeface="Times New Roman" panose="02020603050405020304" pitchFamily="18" charset="0"/>
                        </a:rPr>
                        <a:t>）</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耗电量</a:t>
                      </a: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W</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kern="100">
                          <a:solidFill>
                            <a:srgbClr val="000000"/>
                          </a:solidFill>
                          <a:effectLst/>
                          <a:latin typeface="等线" panose="02010600030101010101" pitchFamily="2" charset="-122"/>
                          <a:ea typeface="宋体" panose="02010600030101010101" pitchFamily="2" charset="-122"/>
                          <a:cs typeface="Times New Roman" panose="02020603050405020304" pitchFamily="18" charset="0"/>
                        </a:rPr>
                        <a:t>（</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kW∙h</a:t>
                      </a:r>
                      <a:r>
                        <a:rPr lang="zh-CN" sz="2400" kern="100">
                          <a:solidFill>
                            <a:srgbClr val="000000"/>
                          </a:solidFill>
                          <a:effectLst/>
                          <a:latin typeface="等线" panose="02010600030101010101" pitchFamily="2" charset="-122"/>
                          <a:ea typeface="宋体" panose="02010600030101010101" pitchFamily="2" charset="-122"/>
                          <a:cs typeface="Times New Roman" panose="02020603050405020304" pitchFamily="18" charset="0"/>
                        </a:rPr>
                        <a:t>）</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8138348"/>
                  </a:ext>
                </a:extLst>
              </a:tr>
              <a:tr h="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60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2431772"/>
                  </a:ext>
                </a:extLst>
              </a:tr>
              <a:tr h="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80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7</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6</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1160810"/>
                  </a:ext>
                </a:extLst>
              </a:tr>
              <a:tr h="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100</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8</a:t>
                      </a: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9</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8073828"/>
                  </a:ext>
                </a:extLst>
              </a:tr>
            </a:tbl>
          </a:graphicData>
        </a:graphic>
      </p:graphicFrame>
      <p:sp>
        <p:nvSpPr>
          <p:cNvPr id="4" name="内容占位符 1"/>
          <p:cNvSpPr txBox="1">
            <a:spLocks/>
          </p:cNvSpPr>
          <p:nvPr/>
        </p:nvSpPr>
        <p:spPr bwMode="auto">
          <a:xfrm>
            <a:off x="360854" y="463629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1</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）三次测试中，耗电量最少的行驶速度；</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76882" y="5229200"/>
            <a:ext cx="8734251"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由表格数据可知耗电量最少的行驶速度</a:t>
            </a:r>
            <a:r>
              <a:rPr lang="en-US" altLang="zh-CN" sz="2400" i="1" kern="100">
                <a:ea typeface="黑体" panose="02010609060101010101" pitchFamily="49" charset="-122"/>
                <a:cs typeface="Times New Roman" panose="02020603050405020304" pitchFamily="18" charset="0"/>
              </a:rPr>
              <a:t>v</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60 km/h</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2831403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km/h</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时的耗电功率；</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矩形 3"/>
              <p:cNvSpPr/>
              <p:nvPr/>
            </p:nvSpPr>
            <p:spPr>
              <a:xfrm>
                <a:off x="360854" y="1340768"/>
                <a:ext cx="11485848" cy="1778564"/>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速度为</a:t>
                </a:r>
                <a:r>
                  <a:rPr lang="en-US" altLang="zh-CN" sz="2400" kern="100">
                    <a:ea typeface="黑体" panose="02010609060101010101" pitchFamily="49" charset="-122"/>
                    <a:cs typeface="Times New Roman" panose="02020603050405020304" pitchFamily="18" charset="0"/>
                  </a:rPr>
                  <a:t>100 km/h</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行驶</a:t>
                </a:r>
                <a:r>
                  <a:rPr lang="en-US" altLang="zh-CN" sz="2400" kern="100">
                    <a:ea typeface="黑体" panose="02010609060101010101" pitchFamily="49" charset="-122"/>
                    <a:cs typeface="Times New Roman" panose="02020603050405020304" pitchFamily="18" charset="0"/>
                  </a:rPr>
                  <a:t>50 km</a:t>
                </a:r>
                <a:r>
                  <a:rPr lang="zh-CN" altLang="zh-CN" sz="2400" kern="100">
                    <a:ea typeface="黑体" panose="02010609060101010101" pitchFamily="49" charset="-122"/>
                    <a:cs typeface="Times New Roman" panose="02020603050405020304" pitchFamily="18" charset="0"/>
                  </a:rPr>
                  <a:t>用时</a:t>
                </a:r>
                <a:r>
                  <a:rPr lang="en-US" altLang="zh-CN" sz="2400" i="1" kern="100">
                    <a:ea typeface="黑体" panose="02010609060101010101" pitchFamily="49" charset="-122"/>
                    <a:cs typeface="Times New Roman" panose="02020603050405020304" pitchFamily="18" charset="0"/>
                  </a:rPr>
                  <a:t>t</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𝒔</m:t>
                        </m:r>
                      </m:num>
                      <m:den>
                        <m:r>
                          <a:rPr lang="en-US" altLang="zh-CN" sz="2400" i="1" kern="100">
                            <a:latin typeface="Cambria Math" panose="02040503050406030204" pitchFamily="18" charset="0"/>
                            <a:cs typeface="Times New Roman" panose="02020603050405020304" pitchFamily="18" charset="0"/>
                          </a:rPr>
                          <m:t>𝒗</m:t>
                        </m:r>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50</m:t>
                        </m:r>
                        <m:r>
                          <a:rPr lang="en-US" altLang="zh-CN" sz="2400" i="1" kern="100">
                            <a:latin typeface="Cambria Math" panose="02040503050406030204" pitchFamily="18" charset="0"/>
                            <a:cs typeface="Times New Roman" panose="02020603050405020304" pitchFamily="18" charset="0"/>
                          </a:rPr>
                          <m:t>𝐤𝐦</m:t>
                        </m:r>
                      </m:num>
                      <m:den>
                        <m:r>
                          <a:rPr lang="en-US" altLang="zh-CN" sz="2400" i="1" kern="100">
                            <a:latin typeface="Cambria Math" panose="02040503050406030204" pitchFamily="18" charset="0"/>
                            <a:cs typeface="Times New Roman" panose="02020603050405020304" pitchFamily="18" charset="0"/>
                          </a:rPr>
                          <m:t>100</m:t>
                        </m:r>
                        <m:r>
                          <a:rPr lang="en-US" altLang="zh-CN" sz="2400" i="1" kern="100">
                            <a:latin typeface="Cambria Math" panose="02040503050406030204" pitchFamily="18" charset="0"/>
                            <a:cs typeface="Times New Roman" panose="02020603050405020304" pitchFamily="18" charset="0"/>
                          </a:rPr>
                          <m:t>𝐤𝐦</m:t>
                        </m:r>
                        <m:r>
                          <a:rPr lang="en-US" altLang="zh-CN" sz="2400" i="1" kern="100">
                            <a:latin typeface="Cambria Math" panose="02040503050406030204" pitchFamily="18" charset="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𝐡</m:t>
                        </m:r>
                      </m:den>
                    </m:f>
                  </m:oMath>
                </a14:m>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0</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5 h</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电车的耗电功率</a:t>
                </a:r>
                <a:r>
                  <a:rPr lang="en-US" altLang="zh-CN" sz="2400" i="1" kern="100">
                    <a:ea typeface="黑体" panose="02010609060101010101" pitchFamily="49" charset="-122"/>
                    <a:cs typeface="Times New Roman" panose="02020603050405020304" pitchFamily="18" charset="0"/>
                  </a:rPr>
                  <a:t>P</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𝑾</m:t>
                        </m:r>
                      </m:num>
                      <m:den>
                        <m:r>
                          <a:rPr lang="en-US" altLang="zh-CN" sz="2400" i="1" kern="100">
                            <a:latin typeface="Cambria Math" panose="02040503050406030204" pitchFamily="18" charset="0"/>
                            <a:cs typeface="Times New Roman" panose="02020603050405020304" pitchFamily="18" charset="0"/>
                          </a:rPr>
                          <m:t>𝒕</m:t>
                        </m:r>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8.9</m:t>
                        </m:r>
                        <m:r>
                          <a:rPr lang="en-US" altLang="zh-CN" sz="2400" i="1" kern="100">
                            <a:latin typeface="Cambria Math" panose="02040503050406030204" pitchFamily="18" charset="0"/>
                            <a:cs typeface="Times New Roman" panose="02020603050405020304" pitchFamily="18" charset="0"/>
                          </a:rPr>
                          <m:t>𝐤𝐖</m:t>
                        </m:r>
                        <m:r>
                          <m:rPr>
                            <m:nor/>
                          </m:rPr>
                          <a:rPr lang="en-US" altLang="zh-CN" sz="2400" kern="10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𝐡</m:t>
                        </m:r>
                      </m:num>
                      <m:den>
                        <m:r>
                          <a:rPr lang="en-US" altLang="zh-CN" sz="2400" i="1" kern="100">
                            <a:latin typeface="Cambria Math" panose="02040503050406030204" pitchFamily="18" charset="0"/>
                            <a:cs typeface="Times New Roman" panose="02020603050405020304" pitchFamily="18" charset="0"/>
                          </a:rPr>
                          <m:t>0.5</m:t>
                        </m:r>
                        <m:r>
                          <a:rPr lang="en-US" altLang="zh-CN" sz="2400" i="1" kern="100">
                            <a:latin typeface="Cambria Math" panose="02040503050406030204" pitchFamily="18" charset="0"/>
                            <a:cs typeface="Times New Roman" panose="02020603050405020304" pitchFamily="18" charset="0"/>
                          </a:rPr>
                          <m:t>𝐡</m:t>
                        </m:r>
                      </m:den>
                    </m:f>
                  </m:oMath>
                </a14:m>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a:t>
                </a:r>
                <a:r>
                  <a:rPr lang="en-US" altLang="zh-CN" sz="2400" kern="100">
                    <a:latin typeface="+mn-lt"/>
                    <a:ea typeface="黑体" panose="02010609060101010101" pitchFamily="49" charset="-122"/>
                    <a:cs typeface="Times New Roman" panose="02020603050405020304" pitchFamily="18" charset="0"/>
                  </a:rPr>
                  <a:t>7</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8</a:t>
                </a:r>
                <a:r>
                  <a:rPr lang="en-US" altLang="zh-CN" sz="2400" kern="100">
                    <a:ea typeface="黑体" panose="02010609060101010101" pitchFamily="49" charset="-122"/>
                    <a:cs typeface="Times New Roman" panose="02020603050405020304" pitchFamily="18" charset="0"/>
                  </a:rPr>
                  <a:t> kW</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4" name="矩形 3"/>
              <p:cNvSpPr>
                <a:spLocks noRot="1" noChangeAspect="1" noMove="1" noResize="1" noEditPoints="1" noAdjustHandles="1" noChangeArrowheads="1" noChangeShapeType="1" noTextEdit="1"/>
              </p:cNvSpPr>
              <p:nvPr/>
            </p:nvSpPr>
            <p:spPr>
              <a:xfrm>
                <a:off x="360854" y="1340768"/>
                <a:ext cx="11485848" cy="1778564"/>
              </a:xfrm>
              <a:prstGeom prst="rect">
                <a:avLst/>
              </a:prstGeom>
              <a:blipFill>
                <a:blip r:embed="rId2"/>
                <a:stretch>
                  <a:fillRect l="-796"/>
                </a:stretch>
              </a:blipFill>
            </p:spPr>
            <p:txBody>
              <a:bodyPr/>
              <a:lstStyle/>
              <a:p>
                <a:r>
                  <a:rPr lang="zh-CN" altLang="en-US">
                    <a:noFill/>
                  </a:rPr>
                  <a:t> </a:t>
                </a:r>
              </a:p>
            </p:txBody>
          </p:sp>
        </mc:Fallback>
      </mc:AlternateContent>
      <p:sp>
        <p:nvSpPr>
          <p:cNvPr id="5" name="内容占位符 1"/>
          <p:cNvSpPr txBox="1">
            <a:spLocks/>
          </p:cNvSpPr>
          <p:nvPr/>
        </p:nvSpPr>
        <p:spPr bwMode="auto">
          <a:xfrm>
            <a:off x="360854" y="314096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）小闽查到，该型号电车以</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km/h</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速度匀速行驶时，电车将电能转化为机械能的效率为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90 %</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以上，若按照效率</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计算，在这次测试中该车受到的阻力</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矩形 5"/>
              <p:cNvSpPr/>
              <p:nvPr/>
            </p:nvSpPr>
            <p:spPr>
              <a:xfrm>
                <a:off x="334566" y="4293096"/>
                <a:ext cx="11584144" cy="1535741"/>
              </a:xfrm>
              <a:prstGeom prst="rect">
                <a:avLst/>
              </a:prstGeom>
            </p:spPr>
            <p:txBody>
              <a:bodyPr wrap="square">
                <a:spAutoFit/>
              </a:bodyPr>
              <a:lstStyle/>
              <a:p>
                <a:pPr algn="dist">
                  <a:lnSpc>
                    <a:spcPct val="150000"/>
                  </a:lnSpc>
                  <a:spcAft>
                    <a:spcPts val="0"/>
                  </a:spcAft>
                </a:pPr>
                <a:r>
                  <a:rPr lang="zh-CN" altLang="zh-CN" sz="2400" kern="100" spc="-100">
                    <a:ea typeface="黑体" panose="02010609060101010101" pitchFamily="49" charset="-122"/>
                    <a:cs typeface="Times New Roman" panose="02020603050405020304" pitchFamily="18" charset="0"/>
                  </a:rPr>
                  <a:t>汽车转化的机械能</a:t>
                </a:r>
                <a:r>
                  <a:rPr lang="en-US" altLang="zh-CN" sz="2400" i="1" kern="100" spc="-100">
                    <a:ea typeface="黑体" panose="02010609060101010101" pitchFamily="49" charset="-122"/>
                    <a:cs typeface="Times New Roman" panose="02020603050405020304" pitchFamily="18" charset="0"/>
                  </a:rPr>
                  <a:t>W</a:t>
                </a:r>
                <a:r>
                  <a:rPr lang="zh-CN" altLang="zh-CN" sz="2400" kern="100" spc="-100" baseline="-25000">
                    <a:ea typeface="黑体" panose="02010609060101010101" pitchFamily="49" charset="-122"/>
                    <a:cs typeface="Times New Roman" panose="02020603050405020304" pitchFamily="18" charset="0"/>
                  </a:rPr>
                  <a:t>机</a:t>
                </a:r>
                <a:r>
                  <a:rPr lang="zh-CN" altLang="zh-CN" sz="2400" kern="100" spc="-100">
                    <a:cs typeface="Times New Roman" panose="02020603050405020304" pitchFamily="18" charset="0"/>
                  </a:rPr>
                  <a:t>＝</a:t>
                </a:r>
                <a:r>
                  <a:rPr lang="en-US" altLang="zh-CN" sz="2400" i="1" kern="100" spc="-100">
                    <a:ea typeface="黑体" panose="02010609060101010101" pitchFamily="49" charset="-122"/>
                    <a:cs typeface="Times New Roman" panose="02020603050405020304" pitchFamily="18" charset="0"/>
                  </a:rPr>
                  <a:t>ηW</a:t>
                </a:r>
                <a:r>
                  <a:rPr lang="zh-CN" altLang="zh-CN" sz="2400" kern="100" spc="-100">
                    <a:cs typeface="Times New Roman" panose="02020603050405020304" pitchFamily="18" charset="0"/>
                  </a:rPr>
                  <a:t>＝</a:t>
                </a:r>
                <a:r>
                  <a:rPr lang="en-US" altLang="zh-CN" sz="2400" kern="100" spc="-100">
                    <a:ea typeface="黑体" panose="02010609060101010101" pitchFamily="49" charset="-122"/>
                    <a:cs typeface="Times New Roman" panose="02020603050405020304" pitchFamily="18" charset="0"/>
                  </a:rPr>
                  <a:t>90%</a:t>
                </a:r>
                <a:r>
                  <a:rPr lang="en-US" altLang="zh-CN" sz="2400" kern="100" spc="-100">
                    <a:latin typeface="宋体" panose="02010600030101010101" pitchFamily="2" charset="-122"/>
                    <a:cs typeface="Times New Roman" panose="02020603050405020304" pitchFamily="18" charset="0"/>
                  </a:rPr>
                  <a:t>×</a:t>
                </a:r>
                <a:r>
                  <a:rPr lang="en-US" altLang="zh-CN" sz="2400" kern="100" spc="-100">
                    <a:ea typeface="黑体" panose="02010609060101010101" pitchFamily="49" charset="-122"/>
                    <a:cs typeface="Times New Roman" panose="02020603050405020304" pitchFamily="18" charset="0"/>
                  </a:rPr>
                  <a:t>5 kW∙h</a:t>
                </a:r>
                <a:r>
                  <a:rPr lang="zh-CN" altLang="zh-CN" sz="2400" kern="100" spc="-100">
                    <a:cs typeface="Times New Roman" panose="02020603050405020304" pitchFamily="18" charset="0"/>
                  </a:rPr>
                  <a:t>＝</a:t>
                </a:r>
                <a:r>
                  <a:rPr lang="en-US" altLang="zh-CN" sz="2400" kern="100" spc="-100">
                    <a:latin typeface="+mn-lt"/>
                    <a:ea typeface="黑体" panose="02010609060101010101" pitchFamily="49" charset="-122"/>
                    <a:cs typeface="Times New Roman" panose="02020603050405020304" pitchFamily="18" charset="0"/>
                  </a:rPr>
                  <a:t>4</a:t>
                </a:r>
                <a:r>
                  <a:rPr lang="en-US" altLang="zh-CN" sz="2400" kern="100" spc="-100">
                    <a:latin typeface="+mn-lt"/>
                    <a:cs typeface="Times New Roman" panose="02020603050405020304" pitchFamily="18" charset="0"/>
                  </a:rPr>
                  <a:t>.</a:t>
                </a:r>
                <a:r>
                  <a:rPr lang="en-US" altLang="zh-CN" sz="2400" kern="100" spc="-100">
                    <a:latin typeface="+mn-lt"/>
                    <a:ea typeface="黑体" panose="02010609060101010101" pitchFamily="49" charset="-122"/>
                    <a:cs typeface="Times New Roman" panose="02020603050405020304" pitchFamily="18" charset="0"/>
                  </a:rPr>
                  <a:t>5</a:t>
                </a:r>
                <a:r>
                  <a:rPr lang="en-US" altLang="zh-CN" sz="2400" kern="100" spc="-100">
                    <a:ea typeface="黑体" panose="02010609060101010101" pitchFamily="49" charset="-122"/>
                    <a:cs typeface="Times New Roman" panose="02020603050405020304" pitchFamily="18" charset="0"/>
                  </a:rPr>
                  <a:t> kW∙h</a:t>
                </a:r>
                <a:r>
                  <a:rPr lang="zh-CN" altLang="zh-CN" sz="2400" kern="100" spc="-100">
                    <a:cs typeface="Times New Roman" panose="02020603050405020304" pitchFamily="18" charset="0"/>
                  </a:rPr>
                  <a:t>＝</a:t>
                </a:r>
                <a:r>
                  <a:rPr lang="en-US" altLang="zh-CN" sz="2400" kern="100" spc="-100">
                    <a:latin typeface="+mn-lt"/>
                    <a:ea typeface="黑体" panose="02010609060101010101" pitchFamily="49" charset="-122"/>
                    <a:cs typeface="Times New Roman" panose="02020603050405020304" pitchFamily="18" charset="0"/>
                  </a:rPr>
                  <a:t>1</a:t>
                </a:r>
                <a:r>
                  <a:rPr lang="en-US" altLang="zh-CN" sz="2400" kern="100" spc="-100">
                    <a:latin typeface="+mn-lt"/>
                    <a:cs typeface="Times New Roman" panose="02020603050405020304" pitchFamily="18" charset="0"/>
                  </a:rPr>
                  <a:t>.</a:t>
                </a:r>
                <a:r>
                  <a:rPr lang="en-US" altLang="zh-CN" sz="2400" kern="100" spc="-100">
                    <a:ea typeface="黑体" panose="02010609060101010101" pitchFamily="49" charset="-122"/>
                    <a:cs typeface="Times New Roman" panose="02020603050405020304" pitchFamily="18" charset="0"/>
                  </a:rPr>
                  <a:t>62</a:t>
                </a:r>
                <a:r>
                  <a:rPr lang="en-US" altLang="zh-CN" sz="2400" kern="100" spc="-100">
                    <a:latin typeface="宋体" panose="02010600030101010101" pitchFamily="2" charset="-122"/>
                    <a:cs typeface="Times New Roman" panose="02020603050405020304" pitchFamily="18" charset="0"/>
                  </a:rPr>
                  <a:t>×</a:t>
                </a:r>
                <a:r>
                  <a:rPr lang="en-US" altLang="zh-CN" sz="2400" kern="100" spc="-100">
                    <a:ea typeface="黑体" panose="02010609060101010101" pitchFamily="49" charset="-122"/>
                    <a:cs typeface="Times New Roman" panose="02020603050405020304" pitchFamily="18" charset="0"/>
                  </a:rPr>
                  <a:t>10</a:t>
                </a:r>
                <a:r>
                  <a:rPr lang="en-US" altLang="zh-CN" sz="2400" kern="100" spc="-100" baseline="30000">
                    <a:ea typeface="黑体" panose="02010609060101010101" pitchFamily="49" charset="-122"/>
                    <a:cs typeface="Times New Roman" panose="02020603050405020304" pitchFamily="18" charset="0"/>
                  </a:rPr>
                  <a:t>7</a:t>
                </a:r>
                <a:r>
                  <a:rPr lang="en-US" altLang="zh-CN" sz="2400" kern="100" spc="-100">
                    <a:ea typeface="黑体" panose="02010609060101010101" pitchFamily="49" charset="-122"/>
                    <a:cs typeface="Times New Roman" panose="02020603050405020304" pitchFamily="18" charset="0"/>
                  </a:rPr>
                  <a:t> J</a:t>
                </a:r>
                <a:r>
                  <a:rPr lang="zh-CN" altLang="zh-CN" sz="2400" kern="100" spc="-100">
                    <a:cs typeface="Times New Roman" panose="02020603050405020304" pitchFamily="18" charset="0"/>
                  </a:rPr>
                  <a:t>，</a:t>
                </a:r>
                <a:r>
                  <a:rPr lang="zh-CN" altLang="zh-CN" sz="2400" kern="100" spc="-100">
                    <a:ea typeface="黑体" panose="02010609060101010101" pitchFamily="49" charset="-122"/>
                    <a:cs typeface="Times New Roman" panose="02020603050405020304" pitchFamily="18" charset="0"/>
                  </a:rPr>
                  <a:t>汽车行驶距离</a:t>
                </a:r>
                <a:r>
                  <a:rPr lang="en-US" altLang="zh-CN" sz="2400" i="1" kern="100" spc="-100">
                    <a:ea typeface="黑体" panose="02010609060101010101" pitchFamily="49" charset="-122"/>
                    <a:cs typeface="Times New Roman" panose="02020603050405020304" pitchFamily="18" charset="0"/>
                  </a:rPr>
                  <a:t>s</a:t>
                </a:r>
                <a:r>
                  <a:rPr lang="zh-CN" altLang="zh-CN" sz="2400" kern="100" spc="-100" smtClean="0">
                    <a:cs typeface="Times New Roman" panose="02020603050405020304" pitchFamily="18" charset="0"/>
                  </a:rPr>
                  <a:t>＝</a:t>
                </a:r>
                <a:endParaRPr lang="en-US" altLang="zh-CN" sz="2400" kern="100" spc="-100" smtClean="0">
                  <a:cs typeface="Times New Roman" panose="02020603050405020304" pitchFamily="18" charset="0"/>
                </a:endParaRPr>
              </a:p>
              <a:p>
                <a:pPr algn="just">
                  <a:lnSpc>
                    <a:spcPct val="150000"/>
                  </a:lnSpc>
                  <a:spcAft>
                    <a:spcPts val="0"/>
                  </a:spcAft>
                </a:pPr>
                <a:r>
                  <a:rPr lang="en-US" altLang="zh-CN" sz="2400" kern="100" spc="-100" smtClean="0">
                    <a:ea typeface="黑体" panose="02010609060101010101" pitchFamily="49" charset="-122"/>
                    <a:cs typeface="Times New Roman" panose="02020603050405020304" pitchFamily="18" charset="0"/>
                  </a:rPr>
                  <a:t>50 </a:t>
                </a:r>
                <a:r>
                  <a:rPr lang="en-US" altLang="zh-CN" sz="2400" kern="100" spc="-100">
                    <a:ea typeface="黑体" panose="02010609060101010101" pitchFamily="49" charset="-122"/>
                    <a:cs typeface="Times New Roman" panose="02020603050405020304" pitchFamily="18" charset="0"/>
                  </a:rPr>
                  <a:t>km</a:t>
                </a:r>
                <a:r>
                  <a:rPr lang="zh-CN" altLang="zh-CN" sz="2400" kern="100" spc="-100">
                    <a:cs typeface="Times New Roman" panose="02020603050405020304" pitchFamily="18" charset="0"/>
                  </a:rPr>
                  <a:t>＝</a:t>
                </a:r>
                <a:r>
                  <a:rPr lang="en-US" altLang="zh-CN" sz="2400" kern="100" spc="-100">
                    <a:ea typeface="黑体" panose="02010609060101010101" pitchFamily="49" charset="-122"/>
                    <a:cs typeface="Times New Roman" panose="02020603050405020304" pitchFamily="18" charset="0"/>
                  </a:rPr>
                  <a:t>5</a:t>
                </a:r>
                <a:r>
                  <a:rPr lang="en-US" altLang="zh-CN" sz="2400" kern="100" spc="-100">
                    <a:latin typeface="宋体" panose="02010600030101010101" pitchFamily="2" charset="-122"/>
                    <a:cs typeface="Times New Roman" panose="02020603050405020304" pitchFamily="18" charset="0"/>
                  </a:rPr>
                  <a:t>×</a:t>
                </a:r>
                <a:r>
                  <a:rPr lang="en-US" altLang="zh-CN" sz="2400" kern="100" spc="-100">
                    <a:ea typeface="黑体" panose="02010609060101010101" pitchFamily="49" charset="-122"/>
                    <a:cs typeface="Times New Roman" panose="02020603050405020304" pitchFamily="18" charset="0"/>
                  </a:rPr>
                  <a:t>10</a:t>
                </a:r>
                <a:r>
                  <a:rPr lang="en-US" altLang="zh-CN" sz="2400" kern="100" spc="-100" baseline="30000">
                    <a:ea typeface="黑体" panose="02010609060101010101" pitchFamily="49" charset="-122"/>
                    <a:cs typeface="Times New Roman" panose="02020603050405020304" pitchFamily="18" charset="0"/>
                  </a:rPr>
                  <a:t>4</a:t>
                </a:r>
                <a:r>
                  <a:rPr lang="en-US" altLang="zh-CN" sz="2400" kern="100" spc="-100">
                    <a:ea typeface="黑体" panose="02010609060101010101" pitchFamily="49" charset="-122"/>
                    <a:cs typeface="Times New Roman" panose="02020603050405020304" pitchFamily="18" charset="0"/>
                  </a:rPr>
                  <a:t> m</a:t>
                </a:r>
                <a:r>
                  <a:rPr lang="zh-CN" altLang="zh-CN" sz="2400" kern="100" spc="-100">
                    <a:cs typeface="Times New Roman" panose="02020603050405020304" pitchFamily="18" charset="0"/>
                  </a:rPr>
                  <a:t>，</a:t>
                </a:r>
                <a:r>
                  <a:rPr lang="zh-CN" altLang="zh-CN" sz="2400" kern="100" spc="-100">
                    <a:ea typeface="黑体" panose="02010609060101010101" pitchFamily="49" charset="-122"/>
                    <a:cs typeface="Times New Roman" panose="02020603050405020304" pitchFamily="18" charset="0"/>
                  </a:rPr>
                  <a:t>汽车匀速行驶时受到的阻力</a:t>
                </a:r>
                <a:r>
                  <a:rPr lang="en-US" altLang="zh-CN" sz="2400" i="1" kern="100" spc="-100">
                    <a:ea typeface="黑体" panose="02010609060101010101" pitchFamily="49" charset="-122"/>
                    <a:cs typeface="Times New Roman" panose="02020603050405020304" pitchFamily="18" charset="0"/>
                  </a:rPr>
                  <a:t>f</a:t>
                </a:r>
                <a:r>
                  <a:rPr lang="zh-CN" altLang="zh-CN" sz="2400" kern="100" spc="-100" baseline="-25000">
                    <a:ea typeface="黑体" panose="02010609060101010101" pitchFamily="49" charset="-122"/>
                    <a:cs typeface="Times New Roman" panose="02020603050405020304" pitchFamily="18" charset="0"/>
                  </a:rPr>
                  <a:t>阻</a:t>
                </a:r>
                <a:r>
                  <a:rPr lang="zh-CN" altLang="zh-CN" sz="2400" kern="100" spc="-100">
                    <a:cs typeface="Times New Roman" panose="02020603050405020304" pitchFamily="18" charset="0"/>
                  </a:rPr>
                  <a:t>＝</a:t>
                </a:r>
                <a:r>
                  <a:rPr lang="en-US" altLang="zh-CN" sz="2400" i="1" kern="100" spc="-100">
                    <a:ea typeface="黑体" panose="02010609060101010101" pitchFamily="49" charset="-122"/>
                    <a:cs typeface="Times New Roman" panose="02020603050405020304" pitchFamily="18" charset="0"/>
                  </a:rPr>
                  <a:t>F</a:t>
                </a:r>
                <a:r>
                  <a:rPr lang="zh-CN" altLang="zh-CN" sz="2400" kern="100" spc="-100" baseline="-25000">
                    <a:ea typeface="黑体" panose="02010609060101010101" pitchFamily="49" charset="-122"/>
                    <a:cs typeface="Times New Roman" panose="02020603050405020304" pitchFamily="18" charset="0"/>
                  </a:rPr>
                  <a:t>牵</a:t>
                </a:r>
                <a:r>
                  <a:rPr lang="zh-CN" altLang="zh-CN" sz="2400" kern="100" spc="-100">
                    <a:cs typeface="Times New Roman" panose="02020603050405020304" pitchFamily="18" charset="0"/>
                  </a:rPr>
                  <a:t>＝</a:t>
                </a:r>
                <a14:m>
                  <m:oMath xmlns:m="http://schemas.openxmlformats.org/officeDocument/2006/math">
                    <m:f>
                      <m:fPr>
                        <m:ctrlPr>
                          <a:rPr lang="zh-CN" altLang="zh-CN" sz="2400" i="1" kern="100" spc="-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spc="-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spc="-100">
                                <a:latin typeface="Cambria Math" panose="02040503050406030204" pitchFamily="18" charset="0"/>
                                <a:cs typeface="Times New Roman" panose="02020603050405020304" pitchFamily="18" charset="0"/>
                              </a:rPr>
                              <m:t>𝑾</m:t>
                            </m:r>
                          </m:e>
                          <m:sub>
                            <m:r>
                              <m:rPr>
                                <m:nor/>
                              </m:rPr>
                              <a:rPr lang="zh-CN" altLang="zh-CN" sz="2400" kern="100" spc="-100" baseline="6000">
                                <a:cs typeface="Times New Roman" panose="02020603050405020304" pitchFamily="18" charset="0"/>
                              </a:rPr>
                              <m:t>机</m:t>
                            </m:r>
                          </m:sub>
                        </m:sSub>
                      </m:num>
                      <m:den>
                        <m:r>
                          <a:rPr lang="en-US" altLang="zh-CN" sz="2400" i="1" kern="100" spc="-100">
                            <a:latin typeface="Cambria Math" panose="02040503050406030204" pitchFamily="18" charset="0"/>
                            <a:cs typeface="Times New Roman" panose="02020603050405020304" pitchFamily="18" charset="0"/>
                          </a:rPr>
                          <m:t>𝒔</m:t>
                        </m:r>
                      </m:den>
                    </m:f>
                    <m:r>
                      <a:rPr lang="zh-CN" altLang="zh-CN" sz="2400" kern="100" spc="-100">
                        <a:latin typeface="Cambria Math" panose="02040503050406030204" pitchFamily="18" charset="0"/>
                        <a:cs typeface="Times New Roman" panose="02020603050405020304" pitchFamily="18" charset="0"/>
                      </a:rPr>
                      <m:t>＝</m:t>
                    </m:r>
                    <m:f>
                      <m:fPr>
                        <m:ctrlPr>
                          <a:rPr lang="zh-CN" altLang="zh-CN" sz="2400" i="1" kern="100" spc="-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spc="-100">
                            <a:latin typeface="Cambria Math" panose="02040503050406030204" pitchFamily="18" charset="0"/>
                            <a:cs typeface="Times New Roman" panose="02020603050405020304" pitchFamily="18" charset="0"/>
                          </a:rPr>
                          <m:t>1.62</m:t>
                        </m:r>
                        <m:r>
                          <m:rPr>
                            <m:nor/>
                          </m:rPr>
                          <a:rPr lang="en-US" altLang="zh-CN" sz="2400" kern="100" spc="-100">
                            <a:latin typeface="宋体" panose="02010600030101010101" pitchFamily="2" charset="-122"/>
                            <a:cs typeface="Times New Roman" panose="02020603050405020304" pitchFamily="18" charset="0"/>
                          </a:rPr>
                          <m:t>×</m:t>
                        </m:r>
                        <m:r>
                          <a:rPr lang="en-US" altLang="zh-CN" sz="2400" i="1" kern="100" spc="-100">
                            <a:latin typeface="Cambria Math" panose="02040503050406030204" pitchFamily="18" charset="0"/>
                            <a:cs typeface="Times New Roman" panose="02020603050405020304" pitchFamily="18" charset="0"/>
                          </a:rPr>
                          <m:t>1</m:t>
                        </m:r>
                        <m:sSup>
                          <m:sSupPr>
                            <m:ctrlPr>
                              <a:rPr lang="zh-CN" altLang="zh-CN" sz="2400" i="1" kern="100" spc="-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spc="-100">
                                <a:latin typeface="Cambria Math" panose="02040503050406030204" pitchFamily="18" charset="0"/>
                                <a:cs typeface="Times New Roman" panose="02020603050405020304" pitchFamily="18" charset="0"/>
                              </a:rPr>
                              <m:t>0</m:t>
                            </m:r>
                          </m:e>
                          <m:sup>
                            <m:r>
                              <a:rPr lang="en-US" altLang="zh-CN" sz="2400" i="1" kern="100" spc="-100">
                                <a:latin typeface="Cambria Math" panose="02040503050406030204" pitchFamily="18" charset="0"/>
                                <a:cs typeface="Times New Roman" panose="02020603050405020304" pitchFamily="18" charset="0"/>
                              </a:rPr>
                              <m:t>7</m:t>
                            </m:r>
                          </m:sup>
                        </m:sSup>
                        <m:r>
                          <a:rPr lang="en-US" altLang="zh-CN" sz="2400" i="1" kern="100" spc="-100">
                            <a:latin typeface="Cambria Math" panose="02040503050406030204" pitchFamily="18" charset="0"/>
                            <a:cs typeface="Times New Roman" panose="02020603050405020304" pitchFamily="18" charset="0"/>
                          </a:rPr>
                          <m:t>𝐉</m:t>
                        </m:r>
                      </m:num>
                      <m:den>
                        <m:r>
                          <a:rPr lang="en-US" altLang="zh-CN" sz="2400" i="1" kern="100" spc="-100">
                            <a:latin typeface="Cambria Math" panose="02040503050406030204" pitchFamily="18" charset="0"/>
                            <a:cs typeface="Times New Roman" panose="02020603050405020304" pitchFamily="18" charset="0"/>
                          </a:rPr>
                          <m:t>5</m:t>
                        </m:r>
                        <m:r>
                          <m:rPr>
                            <m:nor/>
                          </m:rPr>
                          <a:rPr lang="en-US" altLang="zh-CN" sz="2400" kern="100" spc="-100">
                            <a:latin typeface="宋体" panose="02010600030101010101" pitchFamily="2" charset="-122"/>
                            <a:cs typeface="Times New Roman" panose="02020603050405020304" pitchFamily="18" charset="0"/>
                          </a:rPr>
                          <m:t>×</m:t>
                        </m:r>
                        <m:r>
                          <a:rPr lang="en-US" altLang="zh-CN" sz="2400" i="1" kern="100" spc="-100">
                            <a:latin typeface="Cambria Math" panose="02040503050406030204" pitchFamily="18" charset="0"/>
                            <a:cs typeface="Times New Roman" panose="02020603050405020304" pitchFamily="18" charset="0"/>
                          </a:rPr>
                          <m:t>1</m:t>
                        </m:r>
                        <m:sSup>
                          <m:sSupPr>
                            <m:ctrlPr>
                              <a:rPr lang="zh-CN" altLang="zh-CN" sz="2400" i="1" kern="100" spc="-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spc="-100">
                                <a:latin typeface="Cambria Math" panose="02040503050406030204" pitchFamily="18" charset="0"/>
                                <a:cs typeface="Times New Roman" panose="02020603050405020304" pitchFamily="18" charset="0"/>
                              </a:rPr>
                              <m:t>0</m:t>
                            </m:r>
                          </m:e>
                          <m:sup>
                            <m:r>
                              <a:rPr lang="en-US" altLang="zh-CN" sz="2400" i="1" kern="100" spc="-100">
                                <a:latin typeface="Cambria Math" panose="02040503050406030204" pitchFamily="18" charset="0"/>
                                <a:cs typeface="Times New Roman" panose="02020603050405020304" pitchFamily="18" charset="0"/>
                              </a:rPr>
                              <m:t>4</m:t>
                            </m:r>
                          </m:sup>
                        </m:sSup>
                        <m:r>
                          <a:rPr lang="en-US" altLang="zh-CN" sz="2400" i="1" kern="100" spc="-100">
                            <a:latin typeface="Cambria Math" panose="02040503050406030204" pitchFamily="18" charset="0"/>
                            <a:cs typeface="Times New Roman" panose="02020603050405020304" pitchFamily="18" charset="0"/>
                          </a:rPr>
                          <m:t>𝐦</m:t>
                        </m:r>
                      </m:den>
                    </m:f>
                  </m:oMath>
                </a14:m>
                <a:r>
                  <a:rPr lang="zh-CN" altLang="zh-CN" sz="2400" kern="100" spc="-100">
                    <a:cs typeface="Times New Roman" panose="02020603050405020304" pitchFamily="18" charset="0"/>
                  </a:rPr>
                  <a:t>＝</a:t>
                </a:r>
                <a:r>
                  <a:rPr lang="en-US" altLang="zh-CN" sz="2400" kern="100" spc="-100">
                    <a:ea typeface="黑体" panose="02010609060101010101" pitchFamily="49" charset="-122"/>
                    <a:cs typeface="Times New Roman" panose="02020603050405020304" pitchFamily="18" charset="0"/>
                  </a:rPr>
                  <a:t>324 N</a:t>
                </a:r>
                <a:r>
                  <a:rPr lang="en-US" altLang="zh-CN" sz="2400" kern="100" spc="-100">
                    <a:latin typeface="宋体" panose="02010600030101010101" pitchFamily="2" charset="-122"/>
                    <a:cs typeface="Times New Roman" panose="02020603050405020304" pitchFamily="18" charset="0"/>
                  </a:rPr>
                  <a:t>.</a:t>
                </a:r>
                <a:endParaRPr lang="zh-CN" altLang="zh-CN" sz="1400" kern="100" spc="-100">
                  <a:cs typeface="Times New Roman" panose="02020603050405020304" pitchFamily="18" charset="0"/>
                </a:endParaRPr>
              </a:p>
            </p:txBody>
          </p:sp>
        </mc:Choice>
        <mc:Fallback xmlns="">
          <p:sp>
            <p:nvSpPr>
              <p:cNvPr id="6" name="矩形 5"/>
              <p:cNvSpPr>
                <a:spLocks noRot="1" noChangeAspect="1" noMove="1" noResize="1" noEditPoints="1" noAdjustHandles="1" noChangeArrowheads="1" noChangeShapeType="1" noTextEdit="1"/>
              </p:cNvSpPr>
              <p:nvPr/>
            </p:nvSpPr>
            <p:spPr>
              <a:xfrm>
                <a:off x="334566" y="4293096"/>
                <a:ext cx="11584144" cy="1535741"/>
              </a:xfrm>
              <a:prstGeom prst="rect">
                <a:avLst/>
              </a:prstGeom>
              <a:blipFill>
                <a:blip r:embed="rId3"/>
                <a:stretch>
                  <a:fillRect l="-842" r="-78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37069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）项目式学习小组设计便携式水深测量仪，如图甲所示，主要结构包括探头</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和控制盒</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，其简化工作电路图如图乙所示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探头</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是一个底部为力敏电阻</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的圆柱体，电阻</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的阻值随所受水的压力大小变化情况如图丙所示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圆柱体重为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，底面积</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cm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，其底部到水面的距离记为水深</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控制盒</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中电源电压恒为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为定值电阻，阻值为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探头</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、控制盒</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和导线的表面均防水且绝缘，不计导线的重力与体积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探头</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向下运动过程始终匀速，电流表示数反映水深</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kg/m</a:t>
            </a:r>
            <a:r>
              <a:rPr lang="en-US" altLang="zh-CN" kern="100" baseline="30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g</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10N/kg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717910" y="4077072"/>
            <a:ext cx="7128792" cy="2097902"/>
          </a:xfrm>
          <a:prstGeom prst="rect">
            <a:avLst/>
          </a:prstGeom>
        </p:spPr>
      </p:pic>
      <p:sp>
        <p:nvSpPr>
          <p:cNvPr id="4" name="矩形 3"/>
          <p:cNvSpPr/>
          <p:nvPr/>
        </p:nvSpPr>
        <p:spPr>
          <a:xfrm>
            <a:off x="7106524" y="6007545"/>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31</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826326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如图所示是甲骨文</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殸</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，意指手持长柄，敲击乐器发声，这说明古人很早便知道声音与碰击有关，下列关于乐器声的说法正确的是（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乐器声属于超声波</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乐器声的传播不需要介质</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乐器声是由物体的振动产生的</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敲击乐器时用力越大</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声音的音调越</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47534" y="3559065"/>
            <a:ext cx="156966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7607374" y="1412776"/>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8838415" y="1558967"/>
            <a:ext cx="1987897" cy="1790625"/>
          </a:xfrm>
          <a:prstGeom prst="rect">
            <a:avLst/>
          </a:prstGeom>
        </p:spPr>
      </p:pic>
    </p:spTree>
    <p:extLst>
      <p:ext uri="{BB962C8B-B14F-4D97-AF65-F5344CB8AC3E}">
        <p14:creationId xmlns:p14="http://schemas.microsoft.com/office/powerpoint/2010/main" val="314038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）探头</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恰好浸没时，其底部受到水的压强</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4566" y="3236783"/>
            <a:ext cx="11567000" cy="1200329"/>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探头</a:t>
            </a:r>
            <a:r>
              <a:rPr lang="en-US" altLang="zh-CN" sz="2400" i="1" kern="100">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恰好浸没时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底部受到水的压强</a:t>
            </a:r>
            <a:r>
              <a:rPr lang="en-US" altLang="zh-CN" sz="2400" i="1" kern="100">
                <a:cs typeface="Times New Roman" panose="02020603050405020304" pitchFamily="18" charset="0"/>
              </a:rPr>
              <a:t>p</a:t>
            </a:r>
            <a:r>
              <a:rPr lang="zh-CN" altLang="zh-CN" sz="2400" kern="100">
                <a:cs typeface="Times New Roman" panose="02020603050405020304" pitchFamily="18" charset="0"/>
              </a:rPr>
              <a:t>＝</a:t>
            </a:r>
            <a:r>
              <a:rPr lang="en-US" altLang="zh-CN" sz="2400" i="1" kern="100">
                <a:cs typeface="Times New Roman" panose="02020603050405020304" pitchFamily="18" charset="0"/>
              </a:rPr>
              <a:t>ρgh</a:t>
            </a:r>
            <a:r>
              <a:rPr lang="zh-CN" altLang="zh-CN" sz="2400" kern="100">
                <a:cs typeface="Times New Roman" panose="02020603050405020304" pitchFamily="18" charset="0"/>
              </a:rPr>
              <a:t>＝</a:t>
            </a:r>
            <a:r>
              <a:rPr lang="en-US" altLang="zh-CN" sz="2400" kern="100">
                <a:latin typeface="+mn-lt"/>
                <a:cs typeface="Times New Roman" panose="02020603050405020304" pitchFamily="18" charset="0"/>
              </a:rPr>
              <a:t>1.0</a:t>
            </a:r>
            <a:r>
              <a:rPr lang="en-US" altLang="zh-CN" sz="2400" kern="100">
                <a:latin typeface="宋体" panose="02010600030101010101" pitchFamily="2" charset="-122"/>
                <a:cs typeface="Times New Roman" panose="02020603050405020304" pitchFamily="18" charset="0"/>
              </a:rPr>
              <a:t>×</a:t>
            </a:r>
            <a:r>
              <a:rPr lang="en-US" altLang="zh-CN" sz="2400" kern="100">
                <a:cs typeface="Times New Roman" panose="02020603050405020304" pitchFamily="18" charset="0"/>
              </a:rPr>
              <a:t>10</a:t>
            </a:r>
            <a:r>
              <a:rPr lang="en-US" altLang="zh-CN" sz="2400" kern="100" baseline="30000">
                <a:cs typeface="Times New Roman" panose="02020603050405020304" pitchFamily="18" charset="0"/>
              </a:rPr>
              <a:t>3</a:t>
            </a:r>
            <a:r>
              <a:rPr lang="en-US" altLang="zh-CN" sz="2400" kern="100">
                <a:ea typeface="黑体" panose="02010609060101010101" pitchFamily="49" charset="-122"/>
                <a:cs typeface="Times New Roman" panose="02020603050405020304" pitchFamily="18" charset="0"/>
              </a:rPr>
              <a:t> kg/m</a:t>
            </a:r>
            <a:r>
              <a:rPr lang="en-US" altLang="zh-CN" sz="2400" kern="100" baseline="30000">
                <a:ea typeface="黑体" panose="02010609060101010101" pitchFamily="49" charset="-122"/>
                <a:cs typeface="Times New Roman" panose="02020603050405020304" pitchFamily="18" charset="0"/>
              </a:rPr>
              <a:t>3</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 N/kg</a:t>
            </a:r>
            <a:r>
              <a:rPr lang="en-US" altLang="zh-CN" sz="2400" kern="100">
                <a:latin typeface="宋体" panose="02010600030101010101" pitchFamily="2" charset="-122"/>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0</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1 </a:t>
            </a:r>
            <a:r>
              <a:rPr lang="en-US" altLang="zh-CN" sz="2400" kern="100">
                <a:ea typeface="黑体" panose="02010609060101010101" pitchFamily="49" charset="-122"/>
                <a:cs typeface="Times New Roman" panose="02020603050405020304" pitchFamily="18" charset="0"/>
              </a:rPr>
              <a:t>m</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a:t>
            </a:r>
            <a:r>
              <a:rPr lang="en-US" altLang="zh-CN" sz="2400" kern="100" baseline="30000">
                <a:ea typeface="黑体" panose="02010609060101010101" pitchFamily="49" charset="-122"/>
                <a:cs typeface="Times New Roman" panose="02020603050405020304" pitchFamily="18" charset="0"/>
              </a:rPr>
              <a:t>3</a:t>
            </a:r>
            <a:r>
              <a:rPr lang="en-US" altLang="zh-CN" sz="2400" kern="100">
                <a:ea typeface="黑体" panose="02010609060101010101" pitchFamily="49" charset="-122"/>
                <a:cs typeface="Times New Roman" panose="02020603050405020304" pitchFamily="18" charset="0"/>
              </a:rPr>
              <a:t> Pa</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sp>
        <p:nvSpPr>
          <p:cNvPr id="4" name="矩形 3"/>
          <p:cNvSpPr/>
          <p:nvPr/>
        </p:nvSpPr>
        <p:spPr>
          <a:xfrm>
            <a:off x="356206" y="4292912"/>
            <a:ext cx="5450531"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a:t>
            </a:r>
            <a:r>
              <a:rPr lang="en-US" altLang="zh-CN" sz="2400" b="0" kern="100">
                <a:solidFill>
                  <a:srgbClr val="000000"/>
                </a:solidFill>
                <a:cs typeface="Times New Roman" panose="02020603050405020304" pitchFamily="18" charset="0"/>
              </a:rPr>
              <a:t>2</a:t>
            </a:r>
            <a:r>
              <a:rPr lang="zh-CN" altLang="zh-CN" sz="2400" b="0" kern="100">
                <a:solidFill>
                  <a:srgbClr val="000000"/>
                </a:solidFill>
                <a:cs typeface="Times New Roman" panose="02020603050405020304" pitchFamily="18" charset="0"/>
              </a:rPr>
              <a:t>）探头</a:t>
            </a:r>
            <a:r>
              <a:rPr lang="en-US" altLang="zh-CN" sz="2400" b="0" i="1" kern="100">
                <a:solidFill>
                  <a:srgbClr val="000000"/>
                </a:solidFill>
                <a:cs typeface="Times New Roman" panose="02020603050405020304" pitchFamily="18" charset="0"/>
              </a:rPr>
              <a:t>A</a:t>
            </a:r>
            <a:r>
              <a:rPr lang="zh-CN" altLang="zh-CN" sz="2400" b="0" kern="100">
                <a:solidFill>
                  <a:srgbClr val="000000"/>
                </a:solidFill>
                <a:cs typeface="Times New Roman" panose="02020603050405020304" pitchFamily="18" charset="0"/>
              </a:rPr>
              <a:t>浸没时，受到导线的拉力；</a:t>
            </a:r>
            <a:endParaRPr lang="zh-CN" altLang="zh-CN" sz="1400" b="0" kern="100">
              <a:cs typeface="Times New Roman" panose="02020603050405020304" pitchFamily="18" charset="0"/>
            </a:endParaRPr>
          </a:p>
        </p:txBody>
      </p:sp>
      <p:sp>
        <p:nvSpPr>
          <p:cNvPr id="5" name="矩形 4"/>
          <p:cNvSpPr/>
          <p:nvPr/>
        </p:nvSpPr>
        <p:spPr>
          <a:xfrm>
            <a:off x="356206" y="4843026"/>
            <a:ext cx="11490496" cy="1754326"/>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探头</a:t>
            </a:r>
            <a:r>
              <a:rPr lang="en-US" altLang="zh-CN" sz="2400" i="1" kern="100">
                <a:ea typeface="黑体" panose="02010609060101010101" pitchFamily="49" charset="-122"/>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完全浸没排开水的体积</a:t>
            </a:r>
            <a:r>
              <a:rPr lang="en-US" altLang="zh-CN" sz="2400" i="1" kern="100">
                <a:ea typeface="黑体" panose="02010609060101010101" pitchFamily="49" charset="-122"/>
                <a:cs typeface="Times New Roman" panose="02020603050405020304" pitchFamily="18" charset="0"/>
              </a:rPr>
              <a:t>V</a:t>
            </a:r>
            <a:r>
              <a:rPr lang="zh-CN" altLang="zh-CN" sz="2400" kern="100" baseline="-25000">
                <a:ea typeface="黑体" panose="02010609060101010101" pitchFamily="49" charset="-122"/>
                <a:cs typeface="Times New Roman" panose="02020603050405020304" pitchFamily="18" charset="0"/>
              </a:rPr>
              <a:t>排</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V</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Sh</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50 cm</a:t>
            </a:r>
            <a:r>
              <a:rPr lang="en-US" altLang="zh-CN" sz="2400" kern="100" baseline="30000">
                <a:ea typeface="黑体" panose="02010609060101010101" pitchFamily="49" charset="-122"/>
                <a:cs typeface="Times New Roman" panose="02020603050405020304" pitchFamily="18" charset="0"/>
              </a:rPr>
              <a:t>2</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 cm</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500 cm</a:t>
            </a:r>
            <a:r>
              <a:rPr lang="en-US" altLang="zh-CN" sz="2400" kern="100" baseline="30000">
                <a:ea typeface="黑体" panose="02010609060101010101" pitchFamily="49" charset="-122"/>
                <a:cs typeface="Times New Roman" panose="02020603050405020304" pitchFamily="18" charset="0"/>
              </a:rPr>
              <a:t>3</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5</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a:t>
            </a:r>
            <a:r>
              <a:rPr lang="zh-CN" altLang="zh-CN" sz="2400" kern="100" baseline="30000">
                <a:ea typeface="黑体" panose="02010609060101010101" pitchFamily="49" charset="-122"/>
                <a:cs typeface="Times New Roman" panose="02020603050405020304" pitchFamily="18" charset="0"/>
              </a:rPr>
              <a:t>－</a:t>
            </a:r>
            <a:r>
              <a:rPr lang="en-US" altLang="zh-CN" sz="2400" kern="100" baseline="30000">
                <a:ea typeface="黑体" panose="02010609060101010101" pitchFamily="49" charset="-122"/>
                <a:cs typeface="Times New Roman" panose="02020603050405020304" pitchFamily="18" charset="0"/>
              </a:rPr>
              <a:t>4</a:t>
            </a:r>
            <a:r>
              <a:rPr lang="en-US" altLang="zh-CN" sz="2400" kern="100">
                <a:ea typeface="黑体" panose="02010609060101010101" pitchFamily="49" charset="-122"/>
                <a:cs typeface="Times New Roman" panose="02020603050405020304" pitchFamily="18" charset="0"/>
              </a:rPr>
              <a:t> m</a:t>
            </a:r>
            <a:r>
              <a:rPr lang="en-US" altLang="zh-CN" sz="2400" kern="100" baseline="30000">
                <a:ea typeface="黑体" panose="02010609060101010101" pitchFamily="49" charset="-122"/>
                <a:cs typeface="Times New Roman" panose="02020603050405020304" pitchFamily="18" charset="0"/>
              </a:rPr>
              <a:t>3</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探头</a:t>
            </a:r>
            <a:r>
              <a:rPr lang="en-US" altLang="zh-CN" sz="2400" i="1" kern="100">
                <a:ea typeface="黑体" panose="02010609060101010101" pitchFamily="49" charset="-122"/>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完全浸没时受到的浮力</a:t>
            </a:r>
            <a:r>
              <a:rPr lang="en-US" altLang="zh-CN" sz="2400" i="1" kern="100">
                <a:ea typeface="黑体" panose="02010609060101010101" pitchFamily="49" charset="-122"/>
                <a:cs typeface="Times New Roman" panose="02020603050405020304" pitchFamily="18" charset="0"/>
              </a:rPr>
              <a:t>F</a:t>
            </a:r>
            <a:r>
              <a:rPr lang="zh-CN" altLang="zh-CN" sz="2400" kern="100" baseline="-25000">
                <a:ea typeface="黑体" panose="02010609060101010101" pitchFamily="49" charset="-122"/>
                <a:cs typeface="Times New Roman" panose="02020603050405020304" pitchFamily="18" charset="0"/>
              </a:rPr>
              <a:t>浮</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ρgV</a:t>
            </a:r>
            <a:r>
              <a:rPr lang="zh-CN" altLang="zh-CN" sz="2400" kern="100" baseline="-25000">
                <a:ea typeface="黑体" panose="02010609060101010101" pitchFamily="49" charset="-122"/>
                <a:cs typeface="Times New Roman" panose="02020603050405020304" pitchFamily="18" charset="0"/>
              </a:rPr>
              <a:t>排</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0</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a:t>
            </a:r>
            <a:r>
              <a:rPr lang="en-US" altLang="zh-CN" sz="2400" kern="100" baseline="30000">
                <a:ea typeface="黑体" panose="02010609060101010101" pitchFamily="49" charset="-122"/>
                <a:cs typeface="Times New Roman" panose="02020603050405020304" pitchFamily="18" charset="0"/>
              </a:rPr>
              <a:t>3</a:t>
            </a:r>
            <a:r>
              <a:rPr lang="en-US" altLang="zh-CN" sz="2400" kern="100">
                <a:ea typeface="黑体" panose="02010609060101010101" pitchFamily="49" charset="-122"/>
                <a:cs typeface="Times New Roman" panose="02020603050405020304" pitchFamily="18" charset="0"/>
              </a:rPr>
              <a:t> kg/m</a:t>
            </a:r>
            <a:r>
              <a:rPr lang="en-US" altLang="zh-CN" sz="2400" kern="100" baseline="30000">
                <a:ea typeface="黑体" panose="02010609060101010101" pitchFamily="49" charset="-122"/>
                <a:cs typeface="Times New Roman" panose="02020603050405020304" pitchFamily="18" charset="0"/>
              </a:rPr>
              <a:t>3</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 N/kg</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5</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a:t>
            </a:r>
            <a:r>
              <a:rPr lang="zh-CN" altLang="zh-CN" sz="2400" kern="100" baseline="30000">
                <a:ea typeface="黑体" panose="02010609060101010101" pitchFamily="49" charset="-122"/>
                <a:cs typeface="Times New Roman" panose="02020603050405020304" pitchFamily="18" charset="0"/>
              </a:rPr>
              <a:t>－</a:t>
            </a:r>
            <a:r>
              <a:rPr lang="en-US" altLang="zh-CN" sz="2400" kern="100" baseline="30000">
                <a:ea typeface="黑体" panose="02010609060101010101" pitchFamily="49" charset="-122"/>
                <a:cs typeface="Times New Roman" panose="02020603050405020304" pitchFamily="18" charset="0"/>
              </a:rPr>
              <a:t>4</a:t>
            </a:r>
            <a:r>
              <a:rPr lang="en-US" altLang="zh-CN" sz="2400" kern="100">
                <a:ea typeface="黑体" panose="02010609060101010101" pitchFamily="49" charset="-122"/>
                <a:cs typeface="Times New Roman" panose="02020603050405020304" pitchFamily="18" charset="0"/>
              </a:rPr>
              <a:t> m</a:t>
            </a:r>
            <a:r>
              <a:rPr lang="en-US" altLang="zh-CN" sz="2400" kern="100" baseline="30000">
                <a:ea typeface="黑体" panose="02010609060101010101" pitchFamily="49" charset="-122"/>
                <a:cs typeface="Times New Roman" panose="02020603050405020304" pitchFamily="18" charset="0"/>
              </a:rPr>
              <a:t>3</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5 N</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探头</a:t>
            </a:r>
            <a:r>
              <a:rPr lang="en-US" altLang="zh-CN" sz="2400" i="1" kern="100">
                <a:ea typeface="黑体" panose="02010609060101010101" pitchFamily="49" charset="-122"/>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浸没时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受到导线的拉力</a:t>
            </a:r>
            <a:r>
              <a:rPr lang="en-US" altLang="zh-CN" sz="2400" i="1" kern="100">
                <a:ea typeface="黑体" panose="02010609060101010101" pitchFamily="49" charset="-122"/>
                <a:cs typeface="Times New Roman" panose="02020603050405020304" pitchFamily="18" charset="0"/>
              </a:rPr>
              <a:t>F</a:t>
            </a:r>
            <a:r>
              <a:rPr lang="zh-CN" altLang="zh-CN" sz="2400" kern="100" baseline="-25000">
                <a:ea typeface="黑体" panose="02010609060101010101" pitchFamily="49" charset="-122"/>
                <a:cs typeface="Times New Roman" panose="02020603050405020304" pitchFamily="18" charset="0"/>
              </a:rPr>
              <a:t>拉</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G</a:t>
            </a:r>
            <a:r>
              <a:rPr lang="zh-CN" altLang="zh-CN" sz="2400" kern="100">
                <a:ea typeface="黑体" panose="02010609060101010101" pitchFamily="49" charset="-122"/>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F</a:t>
            </a:r>
            <a:r>
              <a:rPr lang="zh-CN" altLang="zh-CN" sz="2400" kern="100" baseline="-25000">
                <a:ea typeface="黑体" panose="02010609060101010101" pitchFamily="49" charset="-122"/>
                <a:cs typeface="Times New Roman" panose="02020603050405020304" pitchFamily="18" charset="0"/>
              </a:rPr>
              <a:t>浮</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7</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5</a:t>
            </a:r>
            <a:r>
              <a:rPr lang="en-US" altLang="zh-CN" sz="2400" kern="100">
                <a:ea typeface="黑体" panose="02010609060101010101" pitchFamily="49" charset="-122"/>
                <a:cs typeface="Times New Roman" panose="02020603050405020304" pitchFamily="18" charset="0"/>
              </a:rPr>
              <a:t> N</a:t>
            </a:r>
            <a:r>
              <a:rPr lang="zh-CN" altLang="zh-CN" sz="2400" kern="100">
                <a:ea typeface="黑体" panose="02010609060101010101" pitchFamily="49"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5 N</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2</a:t>
            </a:r>
            <a:r>
              <a:rPr lang="en-US" altLang="zh-CN" sz="2400" kern="100">
                <a:latin typeface="+mn-lt"/>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5 N</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4618190" y="1093389"/>
            <a:ext cx="7283376" cy="2143394"/>
          </a:xfrm>
          <a:prstGeom prst="rect">
            <a:avLst/>
          </a:prstGeom>
        </p:spPr>
      </p:pic>
    </p:spTree>
    <p:extLst>
      <p:ext uri="{BB962C8B-B14F-4D97-AF65-F5344CB8AC3E}">
        <p14:creationId xmlns:p14="http://schemas.microsoft.com/office/powerpoint/2010/main" val="1045072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）根据题中所给条件，写出电流表示数</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与水深</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关系的表达式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360854" y="3510610"/>
                <a:ext cx="11485848" cy="3158750"/>
              </a:xfrm>
              <a:prstGeom prst="rect">
                <a:avLst/>
              </a:prstGeom>
            </p:spPr>
            <p:txBody>
              <a:bodyPr wrap="square">
                <a:spAutoFit/>
              </a:bodyPr>
              <a:lstStyle/>
              <a:p>
                <a:pPr algn="just">
                  <a:lnSpc>
                    <a:spcPct val="150000"/>
                  </a:lnSpc>
                  <a:spcAft>
                    <a:spcPts val="0"/>
                  </a:spcAft>
                </a:pPr>
                <a:r>
                  <a:rPr lang="zh-CN" altLang="zh-CN" sz="2400" kern="100" dirty="0">
                    <a:ea typeface="黑体" panose="02010609060101010101" pitchFamily="49" charset="-122"/>
                    <a:cs typeface="Times New Roman" panose="02020603050405020304" pitchFamily="18" charset="0"/>
                  </a:rPr>
                  <a:t>由图丙可知</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电阻</a:t>
                </a:r>
                <a:r>
                  <a:rPr lang="en-US" altLang="zh-CN" sz="2400" i="1" kern="100" dirty="0">
                    <a:ea typeface="黑体" panose="02010609060101010101" pitchFamily="49" charset="-122"/>
                    <a:cs typeface="Times New Roman" panose="02020603050405020304" pitchFamily="18" charset="0"/>
                  </a:rPr>
                  <a:t>R</a:t>
                </a:r>
                <a:r>
                  <a:rPr lang="zh-CN" altLang="zh-CN" sz="2400" kern="100" dirty="0">
                    <a:ea typeface="黑体" panose="02010609060101010101" pitchFamily="49" charset="-122"/>
                    <a:cs typeface="Times New Roman" panose="02020603050405020304" pitchFamily="18" charset="0"/>
                  </a:rPr>
                  <a:t>与所受水的压力关系</a:t>
                </a:r>
                <a:r>
                  <a:rPr lang="en-US" altLang="zh-CN" sz="2400" i="1" kern="100" dirty="0">
                    <a:ea typeface="黑体" panose="02010609060101010101" pitchFamily="49" charset="-122"/>
                    <a:cs typeface="Times New Roman" panose="02020603050405020304" pitchFamily="18" charset="0"/>
                  </a:rPr>
                  <a:t>R</a:t>
                </a:r>
                <a:r>
                  <a:rPr lang="zh-CN" altLang="zh-CN" sz="2400" kern="100" dirty="0">
                    <a:cs typeface="Times New Roman" panose="02020603050405020304" pitchFamily="18" charset="0"/>
                  </a:rPr>
                  <a:t>＝</a:t>
                </a:r>
                <a14:m>
                  <m:oMath xmlns:m="http://schemas.openxmlformats.org/officeDocument/2006/math">
                    <m:d>
                      <m:d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dPr>
                      <m:e>
                        <m:r>
                          <m:rPr>
                            <m:nor/>
                          </m:rPr>
                          <a:rPr lang="zh-CN" altLang="zh-CN" sz="2400" kern="10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m:t>
                            </m:r>
                          </m:num>
                          <m:den>
                            <m:r>
                              <a:rPr lang="en-US" altLang="zh-CN" sz="2400" i="1" kern="100">
                                <a:latin typeface="Cambria Math" panose="02040503050406030204" pitchFamily="18" charset="0"/>
                                <a:cs typeface="Times New Roman" panose="02020603050405020304" pitchFamily="18" charset="0"/>
                              </a:rPr>
                              <m:t>5</m:t>
                            </m:r>
                          </m:den>
                        </m:f>
                        <m:r>
                          <a:rPr lang="en-US" altLang="zh-CN" sz="2400" i="1" kern="100">
                            <a:latin typeface="Cambria Math" panose="02040503050406030204" pitchFamily="18" charset="0"/>
                            <a:cs typeface="Times New Roman" panose="02020603050405020304" pitchFamily="18" charset="0"/>
                          </a:rPr>
                          <m:t>𝑭</m:t>
                        </m:r>
                        <m:r>
                          <m:rPr>
                            <m:nor/>
                          </m:rPr>
                          <a:rPr lang="zh-CN" altLang="zh-CN" sz="2400" kern="10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60</m:t>
                        </m:r>
                      </m:e>
                    </m:d>
                  </m:oMath>
                </a14:m>
                <a:r>
                  <a:rPr lang="en-US" altLang="zh-CN" sz="2400" kern="100" dirty="0">
                    <a:ea typeface="黑体" panose="02010609060101010101" pitchFamily="49" charset="-122"/>
                    <a:cs typeface="Times New Roman" panose="02020603050405020304" pitchFamily="18" charset="0"/>
                  </a:rPr>
                  <a:t> Ω</a:t>
                </a:r>
                <a:r>
                  <a:rPr lang="en-US" altLang="zh-CN" sz="2400" kern="100" dirty="0">
                    <a:latin typeface="宋体" panose="02010600030101010101" pitchFamily="2" charset="-122"/>
                    <a:cs typeface="Times New Roman" panose="02020603050405020304" pitchFamily="18" charset="0"/>
                  </a:rPr>
                  <a:t>…</a:t>
                </a:r>
                <a:r>
                  <a:rPr lang="zh-CN" altLang="zh-CN" sz="2400" kern="100" dirty="0">
                    <a:cs typeface="宋体" panose="02010600030101010101" pitchFamily="2" charset="-122"/>
                  </a:rPr>
                  <a:t>①</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水深为</a:t>
                </a:r>
                <a:r>
                  <a:rPr lang="en-US" altLang="zh-CN" sz="2400" i="1" kern="100" dirty="0">
                    <a:ea typeface="黑体" panose="02010609060101010101" pitchFamily="49" charset="-122"/>
                    <a:cs typeface="Times New Roman" panose="02020603050405020304" pitchFamily="18" charset="0"/>
                  </a:rPr>
                  <a:t>H</a:t>
                </a:r>
                <a:r>
                  <a:rPr lang="zh-CN" altLang="zh-CN" sz="2400" kern="100" dirty="0">
                    <a:ea typeface="黑体" panose="02010609060101010101" pitchFamily="49" charset="-122"/>
                    <a:cs typeface="Times New Roman" panose="02020603050405020304" pitchFamily="18" charset="0"/>
                  </a:rPr>
                  <a:t>时</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探头</a:t>
                </a:r>
                <a:r>
                  <a:rPr lang="en-US" altLang="zh-CN" sz="2400" i="1" kern="100" dirty="0">
                    <a:ea typeface="黑体" panose="02010609060101010101" pitchFamily="49" charset="-122"/>
                    <a:cs typeface="Times New Roman" panose="02020603050405020304" pitchFamily="18" charset="0"/>
                  </a:rPr>
                  <a:t>A</a:t>
                </a:r>
                <a:r>
                  <a:rPr lang="zh-CN" altLang="zh-CN" sz="2400" kern="100" dirty="0">
                    <a:ea typeface="黑体" panose="02010609060101010101" pitchFamily="49" charset="-122"/>
                    <a:cs typeface="Times New Roman" panose="02020603050405020304" pitchFamily="18" charset="0"/>
                  </a:rPr>
                  <a:t>下表面所受压力</a:t>
                </a:r>
                <a:r>
                  <a:rPr lang="en-US" altLang="zh-CN" sz="2400" i="1" kern="100" dirty="0">
                    <a:ea typeface="黑体" panose="02010609060101010101" pitchFamily="49" charset="-122"/>
                    <a:cs typeface="Times New Roman" panose="02020603050405020304" pitchFamily="18" charset="0"/>
                  </a:rPr>
                  <a:t>F</a:t>
                </a:r>
                <a:r>
                  <a:rPr lang="zh-CN" altLang="zh-CN" sz="2400" kern="100" dirty="0">
                    <a:cs typeface="Times New Roman" panose="02020603050405020304" pitchFamily="18" charset="0"/>
                  </a:rPr>
                  <a:t>＝</a:t>
                </a:r>
                <a:r>
                  <a:rPr lang="en-US" altLang="zh-CN" sz="2400" i="1" kern="100" dirty="0" err="1">
                    <a:ea typeface="黑体" panose="02010609060101010101" pitchFamily="49" charset="-122"/>
                    <a:cs typeface="Times New Roman" panose="02020603050405020304" pitchFamily="18" charset="0"/>
                  </a:rPr>
                  <a:t>pS</a:t>
                </a:r>
                <a:r>
                  <a:rPr lang="zh-CN" altLang="zh-CN" sz="2400" kern="100" dirty="0">
                    <a:cs typeface="Times New Roman" panose="02020603050405020304" pitchFamily="18" charset="0"/>
                  </a:rPr>
                  <a:t>＝</a:t>
                </a:r>
                <a:r>
                  <a:rPr lang="en-US" altLang="zh-CN" sz="2400" i="1" kern="100" dirty="0" err="1">
                    <a:ea typeface="黑体" panose="02010609060101010101" pitchFamily="49" charset="-122"/>
                    <a:cs typeface="Times New Roman" panose="02020603050405020304" pitchFamily="18" charset="0"/>
                  </a:rPr>
                  <a:t>ρgH</a:t>
                </a:r>
                <a:r>
                  <a:rPr lang="en-US" altLang="zh-CN" sz="2400" kern="100" dirty="0" err="1">
                    <a:ea typeface="黑体" panose="02010609060101010101" pitchFamily="49" charset="-122"/>
                    <a:cs typeface="Times New Roman" panose="02020603050405020304" pitchFamily="18" charset="0"/>
                  </a:rPr>
                  <a:t>∙</a:t>
                </a:r>
                <a:r>
                  <a:rPr lang="en-US" altLang="zh-CN" sz="2400" i="1" kern="100" dirty="0" err="1">
                    <a:ea typeface="黑体" panose="02010609060101010101" pitchFamily="49" charset="-122"/>
                    <a:cs typeface="Times New Roman" panose="02020603050405020304" pitchFamily="18" charset="0"/>
                  </a:rPr>
                  <a:t>S</a:t>
                </a:r>
                <a:r>
                  <a:rPr lang="zh-CN" altLang="zh-CN" sz="2400" kern="100" dirty="0">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a:t>
                </a:r>
                <a:r>
                  <a:rPr lang="en-US" altLang="zh-CN" sz="2400" kern="100" dirty="0">
                    <a:latin typeface="宋体" panose="02010600030101010101" pitchFamily="2"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0</a:t>
                </a:r>
                <a:r>
                  <a:rPr lang="en-US" altLang="zh-CN" sz="2400" kern="100" dirty="0">
                    <a:latin typeface="宋体" panose="02010600030101010101" pitchFamily="2"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10</a:t>
                </a:r>
                <a:r>
                  <a:rPr lang="en-US" altLang="zh-CN" sz="2400" kern="100" baseline="30000" dirty="0">
                    <a:ea typeface="黑体" panose="02010609060101010101" pitchFamily="49" charset="-122"/>
                    <a:cs typeface="Times New Roman" panose="02020603050405020304" pitchFamily="18" charset="0"/>
                  </a:rPr>
                  <a:t>3</a:t>
                </a:r>
                <a:r>
                  <a:rPr lang="en-US" altLang="zh-CN" sz="2400" kern="100" dirty="0">
                    <a:ea typeface="黑体" panose="02010609060101010101" pitchFamily="49" charset="-122"/>
                    <a:cs typeface="Times New Roman" panose="02020603050405020304" pitchFamily="18" charset="0"/>
                  </a:rPr>
                  <a:t> kg/m</a:t>
                </a:r>
                <a:r>
                  <a:rPr lang="en-US" altLang="zh-CN" sz="2400" kern="100" baseline="30000" dirty="0">
                    <a:ea typeface="黑体" panose="02010609060101010101" pitchFamily="49" charset="-122"/>
                    <a:cs typeface="Times New Roman" panose="02020603050405020304" pitchFamily="18" charset="0"/>
                  </a:rPr>
                  <a:t>3</a:t>
                </a:r>
                <a:r>
                  <a:rPr lang="en-US" altLang="zh-CN" sz="2400" kern="100" dirty="0">
                    <a:latin typeface="宋体" panose="02010600030101010101" pitchFamily="2"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10 N/kg</a:t>
                </a:r>
                <a:r>
                  <a:rPr lang="en-US" altLang="zh-CN" sz="2400" kern="100" dirty="0">
                    <a:latin typeface="宋体" panose="02010600030101010101" pitchFamily="2" charset="-122"/>
                    <a:cs typeface="Times New Roman" panose="02020603050405020304" pitchFamily="18" charset="0"/>
                  </a:rPr>
                  <a:t>×</a:t>
                </a:r>
                <a:r>
                  <a:rPr lang="en-US" altLang="zh-CN" sz="2400" i="1" kern="100" dirty="0">
                    <a:ea typeface="黑体" panose="02010609060101010101" pitchFamily="49" charset="-122"/>
                    <a:cs typeface="Times New Roman" panose="02020603050405020304" pitchFamily="18" charset="0"/>
                  </a:rPr>
                  <a:t>H</a:t>
                </a:r>
                <a:r>
                  <a:rPr lang="en-US" altLang="zh-CN" sz="2400" kern="100" dirty="0">
                    <a:latin typeface="宋体" panose="02010600030101010101" pitchFamily="2"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5</a:t>
                </a:r>
                <a:r>
                  <a:rPr lang="en-US" altLang="zh-CN" sz="2400" kern="100" dirty="0">
                    <a:latin typeface="宋体" panose="02010600030101010101" pitchFamily="2"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10</a:t>
                </a:r>
                <a:r>
                  <a:rPr lang="zh-CN" altLang="zh-CN" sz="2400" kern="100" baseline="30000" dirty="0">
                    <a:ea typeface="黑体" panose="02010609060101010101" pitchFamily="49" charset="-122"/>
                    <a:cs typeface="Times New Roman" panose="02020603050405020304" pitchFamily="18" charset="0"/>
                  </a:rPr>
                  <a:t>－</a:t>
                </a:r>
                <a:r>
                  <a:rPr lang="en-US" altLang="zh-CN" sz="2400" kern="100" baseline="30000" dirty="0">
                    <a:ea typeface="黑体" panose="02010609060101010101" pitchFamily="49" charset="-122"/>
                    <a:cs typeface="Times New Roman" panose="02020603050405020304" pitchFamily="18" charset="0"/>
                  </a:rPr>
                  <a:t>3</a:t>
                </a:r>
                <a:r>
                  <a:rPr lang="en-US" altLang="zh-CN" sz="2400" kern="100" dirty="0">
                    <a:ea typeface="黑体" panose="02010609060101010101" pitchFamily="49" charset="-122"/>
                    <a:cs typeface="Times New Roman" panose="02020603050405020304" pitchFamily="18" charset="0"/>
                  </a:rPr>
                  <a:t> m</a:t>
                </a:r>
                <a:r>
                  <a:rPr lang="en-US" altLang="zh-CN" sz="2400" kern="100" baseline="30000" dirty="0">
                    <a:ea typeface="黑体" panose="02010609060101010101" pitchFamily="49" charset="-122"/>
                    <a:cs typeface="Times New Roman" panose="02020603050405020304" pitchFamily="18" charset="0"/>
                  </a:rPr>
                  <a:t>2</a:t>
                </a:r>
                <a:r>
                  <a:rPr lang="zh-CN" altLang="zh-CN" sz="2400" kern="100" dirty="0" smtClean="0">
                    <a:cs typeface="Times New Roman" panose="02020603050405020304" pitchFamily="18" charset="0"/>
                  </a:rPr>
                  <a:t>＝</a:t>
                </a:r>
                <a:endParaRPr lang="en-US" altLang="zh-CN" sz="2400" kern="100" dirty="0" smtClean="0">
                  <a:cs typeface="Times New Roman" panose="02020603050405020304" pitchFamily="18" charset="0"/>
                </a:endParaRPr>
              </a:p>
              <a:p>
                <a:pPr algn="just">
                  <a:lnSpc>
                    <a:spcPct val="150000"/>
                  </a:lnSpc>
                  <a:spcAft>
                    <a:spcPts val="0"/>
                  </a:spcAft>
                </a:pPr>
                <a:r>
                  <a:rPr lang="zh-CN" altLang="zh-CN" sz="2400" kern="100" dirty="0" smtClean="0">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50</a:t>
                </a:r>
                <a:r>
                  <a:rPr lang="en-US" altLang="zh-CN" sz="2400" i="1" kern="100" dirty="0">
                    <a:ea typeface="黑体" panose="02010609060101010101" pitchFamily="49" charset="-122"/>
                    <a:cs typeface="Times New Roman" panose="02020603050405020304" pitchFamily="18" charset="0"/>
                  </a:rPr>
                  <a:t>H</a:t>
                </a:r>
                <a:r>
                  <a:rPr lang="zh-CN" altLang="zh-CN" sz="2400" kern="100" dirty="0">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N</a:t>
                </a:r>
                <a:r>
                  <a:rPr lang="en-US" altLang="zh-CN" sz="2400" kern="100" dirty="0">
                    <a:latin typeface="宋体" panose="02010600030101010101" pitchFamily="2" charset="-122"/>
                    <a:cs typeface="Times New Roman" panose="02020603050405020304" pitchFamily="18" charset="0"/>
                  </a:rPr>
                  <a:t>…</a:t>
                </a:r>
                <a:r>
                  <a:rPr lang="zh-CN" altLang="zh-CN" sz="2400" kern="100" dirty="0">
                    <a:cs typeface="宋体" panose="02010600030101010101" pitchFamily="2" charset="-122"/>
                  </a:rPr>
                  <a:t>②</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电流表示数</a:t>
                </a:r>
                <a:r>
                  <a:rPr lang="en-US" altLang="zh-CN" sz="2400" i="1" kern="100" dirty="0">
                    <a:ea typeface="黑体" panose="02010609060101010101" pitchFamily="49" charset="-122"/>
                    <a:cs typeface="Times New Roman" panose="02020603050405020304" pitchFamily="18" charset="0"/>
                  </a:rPr>
                  <a:t>I</a:t>
                </a:r>
                <a:r>
                  <a:rPr lang="zh-CN" altLang="zh-CN" sz="2400" kern="100" dirty="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𝑼</m:t>
                        </m:r>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𝑹</m:t>
                            </m:r>
                          </m:e>
                          <m:sub>
                            <m:r>
                              <a:rPr lang="en-US" altLang="zh-CN" sz="2400" i="1" kern="100">
                                <a:latin typeface="Cambria Math" panose="02040503050406030204" pitchFamily="18" charset="0"/>
                                <a:cs typeface="Times New Roman" panose="02020603050405020304" pitchFamily="18" charset="0"/>
                              </a:rPr>
                              <m:t>0</m:t>
                            </m:r>
                          </m:sub>
                        </m:sSub>
                        <m:r>
                          <m:rPr>
                            <m:nor/>
                          </m:rPr>
                          <a:rPr lang="en-US" altLang="zh-CN" sz="2400" b="1" i="0" kern="100" smtClean="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𝑹</m:t>
                        </m:r>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5</m:t>
                        </m:r>
                      </m:num>
                      <m:den>
                        <m:r>
                          <a:rPr lang="en-US" altLang="zh-CN" sz="2400" i="1" kern="100">
                            <a:latin typeface="Cambria Math" panose="02040503050406030204" pitchFamily="18" charset="0"/>
                            <a:cs typeface="Times New Roman" panose="02020603050405020304" pitchFamily="18" charset="0"/>
                          </a:rPr>
                          <m:t>40</m:t>
                        </m:r>
                        <m:r>
                          <m:rPr>
                            <m:nor/>
                          </m:rPr>
                          <a:rPr lang="en-US" altLang="zh-CN" sz="2400" b="1" i="0" kern="100" smtClean="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𝑹</m:t>
                        </m:r>
                      </m:den>
                    </m:f>
                  </m:oMath>
                </a14:m>
                <a:r>
                  <a:rPr lang="en-US" altLang="zh-CN" sz="2400" kern="100" dirty="0">
                    <a:ea typeface="黑体" panose="02010609060101010101" pitchFamily="49" charset="-122"/>
                    <a:cs typeface="Times New Roman" panose="02020603050405020304" pitchFamily="18" charset="0"/>
                  </a:rPr>
                  <a:t> A</a:t>
                </a:r>
                <a:r>
                  <a:rPr lang="en-US" altLang="zh-CN" sz="2400" kern="100" dirty="0">
                    <a:latin typeface="宋体" panose="02010600030101010101" pitchFamily="2" charset="-122"/>
                    <a:cs typeface="Times New Roman" panose="02020603050405020304" pitchFamily="18" charset="0"/>
                  </a:rPr>
                  <a:t>…</a:t>
                </a:r>
                <a:r>
                  <a:rPr lang="zh-CN" altLang="zh-CN" sz="2400" kern="100" dirty="0">
                    <a:cs typeface="宋体" panose="02010600030101010101" pitchFamily="2" charset="-122"/>
                  </a:rPr>
                  <a:t>③</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解</a:t>
                </a:r>
                <a:r>
                  <a:rPr lang="zh-CN" altLang="zh-CN" sz="2400" kern="100" dirty="0">
                    <a:cs typeface="宋体" panose="02010600030101010101" pitchFamily="2" charset="-122"/>
                  </a:rPr>
                  <a:t>①②③</a:t>
                </a:r>
                <a:r>
                  <a:rPr lang="zh-CN" altLang="zh-CN" sz="2400" kern="100" dirty="0">
                    <a:ea typeface="黑体" panose="02010609060101010101" pitchFamily="49" charset="-122"/>
                    <a:cs typeface="Times New Roman" panose="02020603050405020304" pitchFamily="18" charset="0"/>
                  </a:rPr>
                  <a:t>式可得</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电流表示数</a:t>
                </a:r>
                <a:r>
                  <a:rPr lang="en-US" altLang="zh-CN" sz="2400" i="1" kern="100" dirty="0">
                    <a:ea typeface="黑体" panose="02010609060101010101" pitchFamily="49" charset="-122"/>
                    <a:cs typeface="Times New Roman" panose="02020603050405020304" pitchFamily="18" charset="0"/>
                  </a:rPr>
                  <a:t>I</a:t>
                </a:r>
                <a:r>
                  <a:rPr lang="zh-CN" altLang="zh-CN" sz="2400" kern="100" dirty="0">
                    <a:ea typeface="黑体" panose="02010609060101010101" pitchFamily="49" charset="-122"/>
                    <a:cs typeface="Times New Roman" panose="02020603050405020304" pitchFamily="18" charset="0"/>
                  </a:rPr>
                  <a:t>与水深</a:t>
                </a:r>
                <a:r>
                  <a:rPr lang="en-US" altLang="zh-CN" sz="2400" i="1" kern="100" dirty="0">
                    <a:ea typeface="黑体" panose="02010609060101010101" pitchFamily="49" charset="-122"/>
                    <a:cs typeface="Times New Roman" panose="02020603050405020304" pitchFamily="18" charset="0"/>
                  </a:rPr>
                  <a:t>H</a:t>
                </a:r>
                <a:r>
                  <a:rPr lang="zh-CN" altLang="zh-CN" sz="2400" kern="100" dirty="0">
                    <a:ea typeface="黑体" panose="02010609060101010101" pitchFamily="49" charset="-122"/>
                    <a:cs typeface="Times New Roman" panose="02020603050405020304" pitchFamily="18" charset="0"/>
                  </a:rPr>
                  <a:t>的关系</a:t>
                </a:r>
                <a:r>
                  <a:rPr lang="en-US" altLang="zh-CN" sz="2400" i="1" kern="100" dirty="0">
                    <a:ea typeface="黑体" panose="02010609060101010101" pitchFamily="49" charset="-122"/>
                    <a:cs typeface="Times New Roman" panose="02020603050405020304" pitchFamily="18" charset="0"/>
                  </a:rPr>
                  <a:t>I</a:t>
                </a:r>
                <a:r>
                  <a:rPr lang="zh-CN" altLang="zh-CN" sz="2400" kern="100" dirty="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5</m:t>
                        </m:r>
                      </m:num>
                      <m:den>
                        <m:r>
                          <a:rPr lang="en-US" altLang="zh-CN" sz="2400" i="1" kern="100">
                            <a:latin typeface="Cambria Math" panose="02040503050406030204" pitchFamily="18" charset="0"/>
                            <a:cs typeface="Times New Roman" panose="02020603050405020304" pitchFamily="18" charset="0"/>
                          </a:rPr>
                          <m:t>100</m:t>
                        </m:r>
                        <m:r>
                          <m:rPr>
                            <m:nor/>
                          </m:rPr>
                          <a:rPr lang="en-US" altLang="zh-CN" sz="2400" b="1" i="0" kern="100" smtClean="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10</m:t>
                        </m:r>
                        <m:r>
                          <a:rPr lang="en-US" altLang="zh-CN" sz="2400" i="1" kern="100">
                            <a:latin typeface="Cambria Math" panose="02040503050406030204" pitchFamily="18" charset="0"/>
                            <a:cs typeface="Times New Roman" panose="02020603050405020304" pitchFamily="18" charset="0"/>
                          </a:rPr>
                          <m:t>𝑯</m:t>
                        </m:r>
                      </m:den>
                    </m:f>
                  </m:oMath>
                </a14:m>
                <a:r>
                  <a:rPr lang="en-US" altLang="zh-CN" sz="2400" kern="100" dirty="0">
                    <a:ea typeface="黑体" panose="02010609060101010101" pitchFamily="49" charset="-122"/>
                    <a:cs typeface="Times New Roman" panose="02020603050405020304" pitchFamily="18" charset="0"/>
                  </a:rPr>
                  <a:t> A</a:t>
                </a:r>
                <a:r>
                  <a:rPr lang="zh-CN" altLang="zh-CN" sz="2400" kern="100" dirty="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m:t>
                        </m:r>
                      </m:num>
                      <m:den>
                        <m:r>
                          <a:rPr lang="en-US" altLang="zh-CN" sz="2400" i="1" kern="100">
                            <a:latin typeface="Cambria Math" panose="02040503050406030204" pitchFamily="18" charset="0"/>
                            <a:cs typeface="Times New Roman" panose="02020603050405020304" pitchFamily="18" charset="0"/>
                          </a:rPr>
                          <m:t>20</m:t>
                        </m:r>
                        <m:r>
                          <m:rPr>
                            <m:nor/>
                          </m:rPr>
                          <a:rPr lang="en-US" altLang="zh-CN" sz="2400" b="1" i="0" kern="100" smtClean="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2</m:t>
                        </m:r>
                        <m:r>
                          <a:rPr lang="en-US" altLang="zh-CN" sz="2400" i="1" kern="100">
                            <a:latin typeface="Cambria Math" panose="02040503050406030204" pitchFamily="18" charset="0"/>
                            <a:cs typeface="Times New Roman" panose="02020603050405020304" pitchFamily="18" charset="0"/>
                          </a:rPr>
                          <m:t>𝑯</m:t>
                        </m:r>
                      </m:den>
                    </m:f>
                  </m:oMath>
                </a14:m>
                <a:r>
                  <a:rPr lang="en-US" altLang="zh-CN" sz="2400" kern="100" dirty="0">
                    <a:ea typeface="黑体" panose="02010609060101010101" pitchFamily="49" charset="-122"/>
                    <a:cs typeface="Times New Roman" panose="02020603050405020304" pitchFamily="18" charset="0"/>
                  </a:rPr>
                  <a:t> A</a:t>
                </a:r>
                <a:r>
                  <a:rPr lang="en-US" altLang="zh-CN" sz="2400" kern="100" dirty="0">
                    <a:latin typeface="宋体" panose="02010600030101010101" pitchFamily="2" charset="-122"/>
                    <a:cs typeface="Times New Roman" panose="02020603050405020304" pitchFamily="18" charset="0"/>
                  </a:rPr>
                  <a:t>.</a:t>
                </a:r>
                <a:endParaRPr lang="zh-CN" altLang="zh-CN" sz="1400" kern="100" dirty="0">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360854" y="3510610"/>
                <a:ext cx="11485848" cy="3158750"/>
              </a:xfrm>
              <a:prstGeom prst="rect">
                <a:avLst/>
              </a:prstGeom>
              <a:blipFill>
                <a:blip r:embed="rId2"/>
                <a:stretch>
                  <a:fillRect l="-796" r="-849"/>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3214886" y="1299260"/>
            <a:ext cx="6373414" cy="1875605"/>
          </a:xfrm>
          <a:prstGeom prst="rect">
            <a:avLst/>
          </a:prstGeom>
        </p:spPr>
      </p:pic>
      <p:sp>
        <p:nvSpPr>
          <p:cNvPr id="5" name="矩形 4"/>
          <p:cNvSpPr/>
          <p:nvPr/>
        </p:nvSpPr>
        <p:spPr>
          <a:xfrm>
            <a:off x="5378332" y="3157725"/>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31</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159946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如图所示的现象中，由于光的直线传播形成的是（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日晷之影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廊桥倒影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海市蜃楼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雨后</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彩虹</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下列做法可以减小摩擦力的是（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自行车刹车时用力捏闸</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磁悬浮列车悬浮行驶</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垫毛巾拧开罐头盖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在汽车轮胎上刻凹凸</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花纹</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20017" y="1412776"/>
            <a:ext cx="10599725" cy="1526941"/>
          </a:xfrm>
          <a:prstGeom prst="rect">
            <a:avLst/>
          </a:prstGeom>
        </p:spPr>
      </p:pic>
      <p:sp>
        <p:nvSpPr>
          <p:cNvPr id="4" name="矩形 3"/>
          <p:cNvSpPr/>
          <p:nvPr/>
        </p:nvSpPr>
        <p:spPr>
          <a:xfrm>
            <a:off x="7607374" y="848616"/>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
        <p:nvSpPr>
          <p:cNvPr id="5" name="矩形 4"/>
          <p:cNvSpPr/>
          <p:nvPr/>
        </p:nvSpPr>
        <p:spPr>
          <a:xfrm>
            <a:off x="5194851" y="3606373"/>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80345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如图所示的生产生活实例，利用连通器原理的是（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吹气时球不掉落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茶壶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吸盘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自制</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喷雾器</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7614620" y="879103"/>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pic>
        <p:nvPicPr>
          <p:cNvPr id="8" name="图片 7"/>
          <p:cNvPicPr>
            <a:picLocks noChangeAspect="1"/>
          </p:cNvPicPr>
          <p:nvPr/>
        </p:nvPicPr>
        <p:blipFill>
          <a:blip r:embed="rId2"/>
          <a:stretch>
            <a:fillRect/>
          </a:stretch>
        </p:blipFill>
        <p:spPr>
          <a:xfrm>
            <a:off x="772613" y="1310557"/>
            <a:ext cx="1578177" cy="1638877"/>
          </a:xfrm>
          <a:prstGeom prst="rect">
            <a:avLst/>
          </a:prstGeom>
        </p:spPr>
      </p:pic>
      <p:pic>
        <p:nvPicPr>
          <p:cNvPr id="10" name="图片 9"/>
          <p:cNvPicPr>
            <a:picLocks noChangeAspect="1"/>
          </p:cNvPicPr>
          <p:nvPr/>
        </p:nvPicPr>
        <p:blipFill>
          <a:blip r:embed="rId3"/>
          <a:stretch>
            <a:fillRect/>
          </a:stretch>
        </p:blipFill>
        <p:spPr>
          <a:xfrm>
            <a:off x="5372474" y="1322923"/>
            <a:ext cx="2437071" cy="1662550"/>
          </a:xfrm>
          <a:prstGeom prst="rect">
            <a:avLst/>
          </a:prstGeom>
        </p:spPr>
      </p:pic>
      <p:pic>
        <p:nvPicPr>
          <p:cNvPr id="11" name="图片 10"/>
          <p:cNvPicPr>
            <a:picLocks noChangeAspect="1"/>
          </p:cNvPicPr>
          <p:nvPr/>
        </p:nvPicPr>
        <p:blipFill>
          <a:blip r:embed="rId4"/>
          <a:stretch>
            <a:fillRect/>
          </a:stretch>
        </p:blipFill>
        <p:spPr>
          <a:xfrm>
            <a:off x="550590" y="3562275"/>
            <a:ext cx="1599655" cy="2193465"/>
          </a:xfrm>
          <a:prstGeom prst="rect">
            <a:avLst/>
          </a:prstGeom>
        </p:spPr>
      </p:pic>
      <p:pic>
        <p:nvPicPr>
          <p:cNvPr id="12" name="图片 11"/>
          <p:cNvPicPr>
            <a:picLocks noChangeAspect="1"/>
          </p:cNvPicPr>
          <p:nvPr/>
        </p:nvPicPr>
        <p:blipFill>
          <a:blip r:embed="rId5"/>
          <a:stretch>
            <a:fillRect/>
          </a:stretch>
        </p:blipFill>
        <p:spPr>
          <a:xfrm>
            <a:off x="5543119" y="3577044"/>
            <a:ext cx="2461351" cy="2163925"/>
          </a:xfrm>
          <a:prstGeom prst="rect">
            <a:avLst/>
          </a:prstGeom>
        </p:spPr>
      </p:pic>
    </p:spTree>
    <p:extLst>
      <p:ext uri="{BB962C8B-B14F-4D97-AF65-F5344CB8AC3E}">
        <p14:creationId xmlns:p14="http://schemas.microsoft.com/office/powerpoint/2010/main" val="3774653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16813"/>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如图所示，农用无人机正在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北斗</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系统的导航下精准作业，水平匀速飞行的无人机在喷洒农药的过程中（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质量不变</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动能不变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机械能减小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重力势能</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515038" y="4019061"/>
            <a:ext cx="1877437"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9</a:t>
            </a:r>
            <a:r>
              <a:rPr lang="zh-CN" altLang="zh-CN" sz="2400" b="0" kern="100">
                <a:solidFill>
                  <a:srgbClr val="000000"/>
                </a:solidFill>
                <a:cs typeface="Times New Roman" panose="02020603050405020304" pitchFamily="18" charset="0"/>
              </a:rPr>
              <a:t>题）　</a:t>
            </a:r>
            <a:endParaRPr lang="zh-CN" altLang="zh-CN" sz="1400" b="0" kern="100">
              <a:cs typeface="Times New Roman" panose="02020603050405020304" pitchFamily="18" charset="0"/>
            </a:endParaRPr>
          </a:p>
        </p:txBody>
      </p:sp>
      <p:sp>
        <p:nvSpPr>
          <p:cNvPr id="4" name="矩形 3"/>
          <p:cNvSpPr/>
          <p:nvPr/>
        </p:nvSpPr>
        <p:spPr>
          <a:xfrm>
            <a:off x="3934966" y="1453610"/>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pic>
        <p:nvPicPr>
          <p:cNvPr id="6" name="图片 5"/>
          <p:cNvPicPr>
            <a:picLocks noChangeAspect="1"/>
          </p:cNvPicPr>
          <p:nvPr/>
        </p:nvPicPr>
        <p:blipFill>
          <a:blip r:embed="rId2"/>
          <a:stretch>
            <a:fillRect/>
          </a:stretch>
        </p:blipFill>
        <p:spPr>
          <a:xfrm>
            <a:off x="3502918" y="2060848"/>
            <a:ext cx="3736747" cy="2129140"/>
          </a:xfrm>
          <a:prstGeom prst="rect">
            <a:avLst/>
          </a:prstGeom>
        </p:spPr>
      </p:pic>
    </p:spTree>
    <p:extLst>
      <p:ext uri="{BB962C8B-B14F-4D97-AF65-F5344CB8AC3E}">
        <p14:creationId xmlns:p14="http://schemas.microsoft.com/office/powerpoint/2010/main" val="49289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如图所示是装有静电除尘纸的拖把擦地板的情景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除尘纸与地板摩擦，可以轻松地将灰尘清扫干净</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除尘纸和地板摩擦创造了电荷</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除尘纸因摩擦带电而成为导体</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除尘纸和地板摩擦后与地板带有同种电荷</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除尘纸吸尘利用了带电体能够吸引轻小物体的</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性质</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6319" y="3306031"/>
            <a:ext cx="2339102"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10</a:t>
            </a:r>
            <a:r>
              <a:rPr lang="zh-CN" altLang="zh-CN" sz="2400" b="0" kern="100">
                <a:solidFill>
                  <a:srgbClr val="000000"/>
                </a:solidFill>
                <a:cs typeface="Times New Roman" panose="02020603050405020304" pitchFamily="18" charset="0"/>
              </a:rPr>
              <a:t>题）　　</a:t>
            </a:r>
            <a:endParaRPr lang="zh-CN" altLang="zh-CN" sz="1400" b="0" kern="100">
              <a:cs typeface="Times New Roman" panose="02020603050405020304" pitchFamily="18" charset="0"/>
            </a:endParaRPr>
          </a:p>
        </p:txBody>
      </p:sp>
      <p:sp>
        <p:nvSpPr>
          <p:cNvPr id="4" name="矩形 3"/>
          <p:cNvSpPr/>
          <p:nvPr/>
        </p:nvSpPr>
        <p:spPr>
          <a:xfrm>
            <a:off x="5900036" y="1437517"/>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pic>
        <p:nvPicPr>
          <p:cNvPr id="6" name="图片 5"/>
          <p:cNvPicPr>
            <a:picLocks noChangeAspect="1"/>
          </p:cNvPicPr>
          <p:nvPr/>
        </p:nvPicPr>
        <p:blipFill>
          <a:blip r:embed="rId2"/>
          <a:stretch>
            <a:fillRect/>
          </a:stretch>
        </p:blipFill>
        <p:spPr>
          <a:xfrm>
            <a:off x="8327454" y="1462443"/>
            <a:ext cx="2487501" cy="1782708"/>
          </a:xfrm>
          <a:prstGeom prst="rect">
            <a:avLst/>
          </a:prstGeom>
        </p:spPr>
      </p:pic>
    </p:spTree>
    <p:extLst>
      <p:ext uri="{BB962C8B-B14F-4D97-AF65-F5344CB8AC3E}">
        <p14:creationId xmlns:p14="http://schemas.microsoft.com/office/powerpoint/2010/main" val="316020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围炉煮茶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是一种深受人们喜欢的休闲方式，燃料一般使用木炭</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下列有关说法正确的是（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煮茶过程中木炭的热值变小</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煮茶中使用的木炭是清洁能源</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煮茶是通过做功的方式改变茶壶内能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茶香四溢说明分子在不停地做无规则</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705842" y="3309581"/>
            <a:ext cx="1712135"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11</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3576630" y="1393922"/>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pic>
        <p:nvPicPr>
          <p:cNvPr id="6" name="图片 5"/>
          <p:cNvPicPr>
            <a:picLocks noChangeAspect="1"/>
          </p:cNvPicPr>
          <p:nvPr/>
        </p:nvPicPr>
        <p:blipFill>
          <a:blip r:embed="rId2"/>
          <a:stretch>
            <a:fillRect/>
          </a:stretch>
        </p:blipFill>
        <p:spPr>
          <a:xfrm>
            <a:off x="7463358" y="1325265"/>
            <a:ext cx="2023350" cy="2013054"/>
          </a:xfrm>
          <a:prstGeom prst="rect">
            <a:avLst/>
          </a:prstGeom>
        </p:spPr>
      </p:pic>
    </p:spTree>
    <p:extLst>
      <p:ext uri="{BB962C8B-B14F-4D97-AF65-F5344CB8AC3E}">
        <p14:creationId xmlns:p14="http://schemas.microsoft.com/office/powerpoint/2010/main" val="82764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495</TotalTime>
  <Words>3298</Words>
  <Application>Microsoft Office PowerPoint</Application>
  <PresentationFormat>自定义</PresentationFormat>
  <Paragraphs>293</Paragraphs>
  <Slides>41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41</vt:i4>
      </vt:variant>
    </vt:vector>
  </HeadingPairs>
  <TitlesOfParts>
    <vt:vector size="52" baseType="lpstr">
      <vt:lpstr>等线</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440</cp:revision>
  <dcterms:created xsi:type="dcterms:W3CDTF">2020-11-06T05:24:00Z</dcterms:created>
  <dcterms:modified xsi:type="dcterms:W3CDTF">2025-09-10T12:30:11Z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